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8" r:id="rId2"/>
    <p:sldId id="607" r:id="rId3"/>
    <p:sldId id="608" r:id="rId4"/>
    <p:sldId id="609" r:id="rId5"/>
    <p:sldId id="610" r:id="rId6"/>
    <p:sldId id="611" r:id="rId7"/>
    <p:sldId id="612" r:id="rId8"/>
    <p:sldId id="613" r:id="rId9"/>
    <p:sldId id="614" r:id="rId10"/>
    <p:sldId id="615" r:id="rId11"/>
    <p:sldId id="616" r:id="rId12"/>
    <p:sldId id="617" r:id="rId13"/>
    <p:sldId id="618" r:id="rId14"/>
    <p:sldId id="619" r:id="rId15"/>
    <p:sldId id="604" r:id="rId16"/>
  </p:sldIdLst>
  <p:sldSz cx="9144000" cy="6858000" type="screen4x3"/>
  <p:notesSz cx="6742113" cy="9872663"/>
  <p:defaultTextStyle>
    <a:defPPr>
      <a:defRPr lang="e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81C4"/>
    <a:srgbClr val="000000"/>
    <a:srgbClr val="CCECFF"/>
    <a:srgbClr val="99CCFF"/>
    <a:srgbClr val="008000"/>
    <a:srgbClr val="FF6600"/>
    <a:srgbClr val="0000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Estilo temático 2 - Énfasis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27102A9-8310-4765-A935-A1911B00CA55}" styleName="Estilo claro 1 - Acento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48" autoAdjust="0"/>
    <p:restoredTop sz="94422" autoAdjust="0"/>
  </p:normalViewPr>
  <p:slideViewPr>
    <p:cSldViewPr showGuides="1">
      <p:cViewPr varScale="1">
        <p:scale>
          <a:sx n="105" d="100"/>
          <a:sy n="105" d="100"/>
        </p:scale>
        <p:origin x="732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20" tIns="44761" rIns="89520" bIns="44761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21113" y="0"/>
            <a:ext cx="291941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20" tIns="44761" rIns="89520" bIns="44761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284D4D13-9E55-42A4-9426-D0FCF35DA9EF}" type="datetimeFigureOut">
              <a:rPr lang="es-ES"/>
              <a:pPr>
                <a:defRPr/>
              </a:pPr>
              <a:t>04/10/2023</a:t>
            </a:fld>
            <a:endParaRPr lang="es-ES" dirty="0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5775"/>
            <a:ext cx="29194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20" tIns="44761" rIns="89520" bIns="44761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21113" y="9375775"/>
            <a:ext cx="291941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20" tIns="44761" rIns="89520" bIns="44761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A9B9CC23-F98D-4CBA-95FB-9E908E3AD3F9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919" tIns="47460" rIns="94919" bIns="47460" numCol="1" anchor="t" anchorCtr="0" compatLnSpc="1">
            <a:prstTxWarp prst="textNoShape">
              <a:avLst/>
            </a:prstTxWarp>
          </a:bodyPr>
          <a:lstStyle>
            <a:lvl1pPr algn="l" defTabSz="949602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21113" y="0"/>
            <a:ext cx="291941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919" tIns="47460" rIns="94919" bIns="47460" numCol="1" anchor="t" anchorCtr="0" compatLnSpc="1">
            <a:prstTxWarp prst="textNoShape">
              <a:avLst/>
            </a:prstTxWarp>
          </a:bodyPr>
          <a:lstStyle>
            <a:lvl1pPr algn="r" defTabSz="949602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3288" y="739775"/>
            <a:ext cx="4935537" cy="3703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4688" y="4689475"/>
            <a:ext cx="5392737" cy="444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919" tIns="47460" rIns="94919" bIns="474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" noProof="0"/>
              <a:t>Click to modify the text style of the pattern</a:t>
            </a:r>
          </a:p>
          <a:p>
            <a:pPr lvl="1"/>
            <a:r>
              <a:rPr lang="en" noProof="0"/>
              <a:t>Second level</a:t>
            </a:r>
          </a:p>
          <a:p>
            <a:pPr lvl="2"/>
            <a:r>
              <a:rPr lang="en" noProof="0"/>
              <a:t>Third level</a:t>
            </a:r>
          </a:p>
          <a:p>
            <a:pPr lvl="3"/>
            <a:r>
              <a:rPr lang="en" noProof="0"/>
              <a:t>Fourth level</a:t>
            </a:r>
          </a:p>
          <a:p>
            <a:pPr lvl="4"/>
            <a:r>
              <a:rPr lang="en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5775"/>
            <a:ext cx="29194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919" tIns="47460" rIns="94919" bIns="47460" numCol="1" anchor="b" anchorCtr="0" compatLnSpc="1">
            <a:prstTxWarp prst="textNoShape">
              <a:avLst/>
            </a:prstTxWarp>
          </a:bodyPr>
          <a:lstStyle>
            <a:lvl1pPr algn="l" defTabSz="949602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21113" y="9375775"/>
            <a:ext cx="291941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919" tIns="47460" rIns="94919" bIns="47460" numCol="1" anchor="b" anchorCtr="0" compatLnSpc="1">
            <a:prstTxWarp prst="textNoShape">
              <a:avLst/>
            </a:prstTxWarp>
          </a:bodyPr>
          <a:lstStyle>
            <a:lvl1pPr algn="r" defTabSz="949602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fld id="{35E9C0A6-43D2-4ECA-A5ED-35A535D46403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2 Marcador de notas"/>
          <p:cNvSpPr>
            <a:spLocks noGrp="1"/>
          </p:cNvSpPr>
          <p:nvPr>
            <p:ph type="body" idx="1"/>
          </p:nvPr>
        </p:nvSpPr>
        <p:spPr>
          <a:xfrm>
            <a:off x="898525" y="4689475"/>
            <a:ext cx="4945063" cy="44418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187" tIns="45596" rIns="91187" bIns="45596"/>
          <a:lstStyle/>
          <a:p>
            <a:endParaRPr lang="es-ES" altLang="es-ES" smtClean="0">
              <a:latin typeface="Arial" panose="020B0604020202020204" pitchFamily="34" charset="0"/>
            </a:endParaRPr>
          </a:p>
        </p:txBody>
      </p:sp>
      <p:sp>
        <p:nvSpPr>
          <p:cNvPr id="7172" name="3 Marcador de número de diapositiva"/>
          <p:cNvSpPr txBox="1">
            <a:spLocks noGrp="1"/>
          </p:cNvSpPr>
          <p:nvPr/>
        </p:nvSpPr>
        <p:spPr bwMode="auto">
          <a:xfrm>
            <a:off x="3821113" y="9378950"/>
            <a:ext cx="292100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187" tIns="45596" rIns="91187" bIns="45596" anchor="b"/>
          <a:lstStyle>
            <a:lvl1pPr defTabSz="909638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09638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09638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09638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09638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r" eaLnBrk="1" hangingPunct="1"/>
            <a:fld id="{29C353B7-3524-4663-B47D-01C9830DBE9F}" type="slidenum">
              <a:rPr lang="es-ES" altLang="es-ES" sz="1200">
                <a:latin typeface="Times New Roman" panose="02020603050405020304" pitchFamily="18" charset="0"/>
              </a:rPr>
              <a:pPr algn="r" eaLnBrk="1" hangingPunct="1"/>
              <a:t>1</a:t>
            </a:fld>
            <a:endParaRPr lang="es-ES" altLang="es-ES" sz="12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Marcador de imagen d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Marcador de nota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ES" smtClean="0">
              <a:latin typeface="Arial" panose="020B0604020202020204" pitchFamily="34" charset="0"/>
            </a:endParaRPr>
          </a:p>
        </p:txBody>
      </p:sp>
      <p:sp>
        <p:nvSpPr>
          <p:cNvPr id="12292" name="Marcador de número de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9325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49325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49325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49325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49325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589D2538-21E0-477B-882F-390EFE1A9035}" type="slidenum">
              <a:rPr lang="es-ES" altLang="es-ES" smtClean="0">
                <a:latin typeface="Arial" panose="020B0604020202020204" pitchFamily="34" charset="0"/>
              </a:rPr>
              <a:pPr/>
              <a:t>5</a:t>
            </a:fld>
            <a:endParaRPr lang="es-ES" altLang="es-E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Marcador de imagen d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Marcador de nota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ES" smtClean="0">
              <a:latin typeface="Arial" panose="020B0604020202020204" pitchFamily="34" charset="0"/>
            </a:endParaRPr>
          </a:p>
        </p:txBody>
      </p:sp>
      <p:sp>
        <p:nvSpPr>
          <p:cNvPr id="14340" name="Marcador de número de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9325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49325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49325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49325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49325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8DBAC578-73C2-4278-84AD-E76F11D9D5A2}" type="slidenum">
              <a:rPr lang="es-ES" altLang="es-ES" smtClean="0">
                <a:latin typeface="Arial" panose="020B0604020202020204" pitchFamily="34" charset="0"/>
              </a:rPr>
              <a:pPr/>
              <a:t>6</a:t>
            </a:fld>
            <a:endParaRPr lang="es-ES" altLang="es-E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Marcador de imagen d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Marcador de nota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ES" smtClean="0">
              <a:latin typeface="Arial" panose="020B0604020202020204" pitchFamily="34" charset="0"/>
            </a:endParaRPr>
          </a:p>
        </p:txBody>
      </p:sp>
      <p:sp>
        <p:nvSpPr>
          <p:cNvPr id="18436" name="Marcador de número de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9325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49325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49325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49325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49325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E6EF450D-77A4-494C-A399-B1989124B7B3}" type="slidenum">
              <a:rPr lang="es-ES" altLang="es-ES" smtClean="0">
                <a:latin typeface="Arial" panose="020B0604020202020204" pitchFamily="34" charset="0"/>
              </a:rPr>
              <a:pPr/>
              <a:t>9</a:t>
            </a:fld>
            <a:endParaRPr lang="es-ES" altLang="es-E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Marcador de imagen d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Marcador de nota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ES" smtClean="0">
              <a:latin typeface="Arial" panose="020B0604020202020204" pitchFamily="34" charset="0"/>
            </a:endParaRPr>
          </a:p>
        </p:txBody>
      </p:sp>
      <p:sp>
        <p:nvSpPr>
          <p:cNvPr id="20484" name="Marcador de número de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9325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49325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49325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49325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49325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EC135495-B771-4964-995A-EA3F2EEC41E9}" type="slidenum">
              <a:rPr lang="es-ES" altLang="es-ES" smtClean="0">
                <a:latin typeface="Arial" panose="020B0604020202020204" pitchFamily="34" charset="0"/>
              </a:rPr>
              <a:pPr/>
              <a:t>10</a:t>
            </a:fld>
            <a:endParaRPr lang="es-ES" altLang="es-E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2 Marcador de notas"/>
          <p:cNvSpPr>
            <a:spLocks noGrp="1"/>
          </p:cNvSpPr>
          <p:nvPr>
            <p:ph type="body" idx="1"/>
          </p:nvPr>
        </p:nvSpPr>
        <p:spPr>
          <a:xfrm>
            <a:off x="898525" y="4689475"/>
            <a:ext cx="4945063" cy="44418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187" tIns="45596" rIns="91187" bIns="45596"/>
          <a:lstStyle/>
          <a:p>
            <a:endParaRPr lang="es-ES" altLang="es-ES" smtClean="0">
              <a:latin typeface="Arial" panose="020B0604020202020204" pitchFamily="34" charset="0"/>
            </a:endParaRPr>
          </a:p>
        </p:txBody>
      </p:sp>
      <p:sp>
        <p:nvSpPr>
          <p:cNvPr id="24580" name="3 Marcador de número de diapositiva"/>
          <p:cNvSpPr txBox="1">
            <a:spLocks noGrp="1"/>
          </p:cNvSpPr>
          <p:nvPr/>
        </p:nvSpPr>
        <p:spPr bwMode="auto">
          <a:xfrm>
            <a:off x="3821113" y="9378950"/>
            <a:ext cx="292100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187" tIns="45596" rIns="91187" bIns="45596" anchor="b"/>
          <a:lstStyle>
            <a:lvl1pPr defTabSz="909638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09638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09638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09638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09638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r" eaLnBrk="1" hangingPunct="1"/>
            <a:fld id="{F5845A59-75D6-4073-9AD2-40F5BDA46F27}" type="slidenum">
              <a:rPr lang="es-ES" altLang="es-ES" sz="1200">
                <a:latin typeface="Times New Roman" panose="02020603050405020304" pitchFamily="18" charset="0"/>
              </a:rPr>
              <a:pPr algn="r" eaLnBrk="1" hangingPunct="1"/>
              <a:t>15</a:t>
            </a:fld>
            <a:endParaRPr lang="es-ES" altLang="es-ES" sz="12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618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57422" y="1"/>
            <a:ext cx="6815153" cy="642918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332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961188" y="19050"/>
            <a:ext cx="2211387" cy="6069013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23850" y="19050"/>
            <a:ext cx="6484938" cy="6069013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7255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ítulo, tex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71675" y="19050"/>
            <a:ext cx="7200900" cy="63341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323850" y="869950"/>
            <a:ext cx="4208463" cy="5218113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84713" y="869950"/>
            <a:ext cx="4208462" cy="2532063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84713" y="3554413"/>
            <a:ext cx="4208462" cy="253365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417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323850" y="19050"/>
            <a:ext cx="8848725" cy="6069013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3084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71675" y="19050"/>
            <a:ext cx="7200900" cy="63341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323850" y="869950"/>
            <a:ext cx="4208463" cy="5218113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84713" y="869950"/>
            <a:ext cx="4208462" cy="5218113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3888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71675" y="19050"/>
            <a:ext cx="7200900" cy="63341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323850" y="869950"/>
            <a:ext cx="8569325" cy="5218113"/>
          </a:xfrm>
        </p:spPr>
        <p:txBody>
          <a:bodyPr/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263417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ítulo y texto e imágenes prediseña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71675" y="19050"/>
            <a:ext cx="7200900" cy="633413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323850" y="869950"/>
            <a:ext cx="4208463" cy="5218113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imágenes prediseñadas"/>
          <p:cNvSpPr>
            <a:spLocks noGrp="1"/>
          </p:cNvSpPr>
          <p:nvPr>
            <p:ph type="clipArt" sz="half" idx="2"/>
          </p:nvPr>
        </p:nvSpPr>
        <p:spPr>
          <a:xfrm>
            <a:off x="4684713" y="869950"/>
            <a:ext cx="4208462" cy="5218113"/>
          </a:xfrm>
        </p:spPr>
        <p:txBody>
          <a:bodyPr/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25679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2" descr="Texto&#10;&#10;Descripción generada automáticamente con confianza media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119813"/>
            <a:ext cx="287972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57422" y="1"/>
            <a:ext cx="6815153" cy="642918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132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109161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57422" y="1"/>
            <a:ext cx="6815153" cy="642918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23850" y="869950"/>
            <a:ext cx="4208463" cy="5218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84713" y="869950"/>
            <a:ext cx="4208462" cy="5218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624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491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242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3288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994954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219671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869950"/>
            <a:ext cx="8569325" cy="521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" altLang="es-ES" smtClean="0"/>
              <a:t>Click to modify the text style of the pattern</a:t>
            </a:r>
          </a:p>
          <a:p>
            <a:pPr lvl="1"/>
            <a:r>
              <a:rPr lang="en" altLang="es-ES" smtClean="0"/>
              <a:t>Second level</a:t>
            </a:r>
          </a:p>
          <a:p>
            <a:pPr lvl="2"/>
            <a:r>
              <a:rPr lang="en" altLang="es-ES" smtClean="0"/>
              <a:t>Third level</a:t>
            </a:r>
          </a:p>
          <a:p>
            <a:pPr lvl="3"/>
            <a:r>
              <a:rPr lang="en" altLang="es-ES" smtClean="0"/>
              <a:t>Fourth level</a:t>
            </a:r>
          </a:p>
          <a:p>
            <a:pPr lvl="4"/>
            <a:r>
              <a:rPr lang="en" altLang="es-E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5" r:id="rId1"/>
    <p:sldLayoutId id="2147484006" r:id="rId2"/>
    <p:sldLayoutId id="2147483991" r:id="rId3"/>
    <p:sldLayoutId id="2147483992" r:id="rId4"/>
    <p:sldLayoutId id="2147483993" r:id="rId5"/>
    <p:sldLayoutId id="2147483994" r:id="rId6"/>
    <p:sldLayoutId id="2147483995" r:id="rId7"/>
    <p:sldLayoutId id="2147483996" r:id="rId8"/>
    <p:sldLayoutId id="2147483997" r:id="rId9"/>
    <p:sldLayoutId id="2147483998" r:id="rId10"/>
    <p:sldLayoutId id="2147483999" r:id="rId11"/>
    <p:sldLayoutId id="2147484000" r:id="rId12"/>
    <p:sldLayoutId id="2147484001" r:id="rId13"/>
    <p:sldLayoutId id="2147484002" r:id="rId14"/>
    <p:sldLayoutId id="2147484003" r:id="rId15"/>
    <p:sldLayoutId id="2147484004" r:id="rId16"/>
  </p:sldLayoutIdLst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Imagen 2" descr="Texto&#10;&#10;Descripción generada automáticamente con confianza medi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5692775"/>
            <a:ext cx="36068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1026"/>
          <p:cNvSpPr txBox="1">
            <a:spLocks noChangeArrowheads="1"/>
          </p:cNvSpPr>
          <p:nvPr/>
        </p:nvSpPr>
        <p:spPr bwMode="auto">
          <a:xfrm>
            <a:off x="6554788" y="5988050"/>
            <a:ext cx="22034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" altLang="es-ES" sz="2400">
                <a:solidFill>
                  <a:srgbClr val="5F5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July 2022</a:t>
            </a:r>
          </a:p>
        </p:txBody>
      </p:sp>
      <p:sp>
        <p:nvSpPr>
          <p:cNvPr id="6" name="Rectangle 1026"/>
          <p:cNvSpPr txBox="1">
            <a:spLocks noChangeArrowheads="1"/>
          </p:cNvSpPr>
          <p:nvPr/>
        </p:nvSpPr>
        <p:spPr bwMode="auto">
          <a:xfrm>
            <a:off x="2555875" y="3429000"/>
            <a:ext cx="6324600" cy="24479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 eaLnBrk="1" hangingPunct="1">
              <a:lnSpc>
                <a:spcPct val="100000"/>
              </a:lnSpc>
              <a:defRPr/>
            </a:pPr>
            <a:r>
              <a:rPr lang="en" sz="4200" kern="0" dirty="0" smtClean="0">
                <a:solidFill>
                  <a:srgbClr val="0181C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Strategic</a:t>
            </a:r>
            <a:br>
              <a:rPr lang="en" sz="4200" kern="0" dirty="0" smtClean="0">
                <a:solidFill>
                  <a:srgbClr val="0181C4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" sz="4200" kern="0" dirty="0" smtClean="0">
                <a:solidFill>
                  <a:srgbClr val="0181C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Orientations on</a:t>
            </a:r>
          </a:p>
          <a:p>
            <a:pPr algn="r" eaLnBrk="1" hangingPunct="1">
              <a:lnSpc>
                <a:spcPct val="100000"/>
              </a:lnSpc>
              <a:defRPr/>
            </a:pPr>
            <a:r>
              <a:rPr lang="en" sz="4200" kern="0" dirty="0" smtClean="0">
                <a:solidFill>
                  <a:srgbClr val="0181C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Water and Climate Change</a:t>
            </a:r>
            <a:endParaRPr lang="es-ES" sz="4200" kern="0" dirty="0">
              <a:solidFill>
                <a:srgbClr val="0181C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ítulo 1"/>
          <p:cNvSpPr>
            <a:spLocks noGrp="1"/>
          </p:cNvSpPr>
          <p:nvPr>
            <p:ph type="title"/>
          </p:nvPr>
        </p:nvSpPr>
        <p:spPr bwMode="auto">
          <a:xfrm>
            <a:off x="323850" y="122238"/>
            <a:ext cx="87122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" altLang="es-ES" sz="3600" smtClean="0">
                <a:solidFill>
                  <a:srgbClr val="0181C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Main Instruments of the Strategy (I)</a:t>
            </a:r>
            <a:endParaRPr lang="es-ES" altLang="es-ES" sz="3600" smtClean="0">
              <a:solidFill>
                <a:srgbClr val="0181C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5" name="Tabla 4">
            <a:extLst/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5635797"/>
              </p:ext>
            </p:extLst>
          </p:nvPr>
        </p:nvGraphicFramePr>
        <p:xfrm>
          <a:off x="323850" y="1125538"/>
          <a:ext cx="8496300" cy="4967287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18720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0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720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240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1893">
                <a:tc>
                  <a:txBody>
                    <a:bodyPr/>
                    <a:lstStyle/>
                    <a:p>
                      <a:pPr algn="ctr"/>
                      <a:r>
                        <a:rPr lang="en" sz="1400" b="1" i="0" dirty="0">
                          <a:solidFill>
                            <a:srgbClr val="0181C4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Instruments</a:t>
                      </a:r>
                    </a:p>
                  </a:txBody>
                  <a:tcPr marL="9516" marR="9516" marT="9515" marB="95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1400" b="1" i="0" dirty="0">
                          <a:solidFill>
                            <a:srgbClr val="0181C4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Expected approval date</a:t>
                      </a:r>
                    </a:p>
                  </a:txBody>
                  <a:tcPr marL="9516" marR="9516" marT="9515" marB="95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1400" b="1" i="0" dirty="0">
                          <a:solidFill>
                            <a:srgbClr val="0181C4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Main impacts</a:t>
                      </a:r>
                    </a:p>
                  </a:txBody>
                  <a:tcPr marL="9516" marR="9516" marT="9515" marB="95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1400" b="1" i="0" dirty="0">
                          <a:solidFill>
                            <a:srgbClr val="0181C4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Investment estimate (€)</a:t>
                      </a:r>
                    </a:p>
                  </a:txBody>
                  <a:tcPr marL="9516" marR="9516" marT="9515" marB="951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2552">
                <a:tc rowSpan="2">
                  <a:txBody>
                    <a:bodyPr/>
                    <a:lstStyle/>
                    <a:p>
                      <a:r>
                        <a:rPr lang="en" sz="1400" b="0" i="0" dirty="0">
                          <a:solidFill>
                            <a:srgbClr val="4A4948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Basin management plans</a:t>
                      </a:r>
                    </a:p>
                  </a:txBody>
                  <a:tcPr marL="9516" marR="9516" marT="9515" marB="9515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" sz="1400" b="0" i="0" dirty="0">
                          <a:solidFill>
                            <a:srgbClr val="4A4948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r>
                        <a:rPr lang="en" sz="1400" b="0" i="0" baseline="30000" dirty="0">
                          <a:solidFill>
                            <a:srgbClr val="4A4948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</a:t>
                      </a:r>
                      <a:r>
                        <a:rPr lang="en" sz="1400" b="0" i="0" dirty="0">
                          <a:solidFill>
                            <a:srgbClr val="4A4948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" sz="1400" b="0" i="0" dirty="0" smtClean="0">
                          <a:solidFill>
                            <a:srgbClr val="4A4948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  2022</a:t>
                      </a:r>
                      <a:endParaRPr lang="en" sz="1400" b="0" i="0" dirty="0">
                        <a:solidFill>
                          <a:srgbClr val="4A4948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16" marR="9516" marT="9515" marB="9515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" sz="1400" b="0" i="0" dirty="0">
                          <a:solidFill>
                            <a:srgbClr val="4A4948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Recovery of 1,500 surface water masses and 300 groundwater masses </a:t>
                      </a:r>
                      <a:r>
                        <a:rPr lang="en" sz="1200" b="0" i="0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(by 2027</a:t>
                      </a:r>
                      <a:r>
                        <a:rPr lang="en" sz="1200" b="0" i="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 marL="9516" marR="9516" marT="9515" marB="9515" anchor="ctr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" sz="1400" b="0" i="0" dirty="0">
                          <a:solidFill>
                            <a:srgbClr val="4A4948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€34,000 M for all Public Administrations throughout Spain.</a:t>
                      </a:r>
                    </a:p>
                    <a:p>
                      <a:r>
                        <a:rPr lang="en" sz="1400" b="0" i="0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€</a:t>
                      </a:r>
                      <a:r>
                        <a:rPr lang="en" sz="1400" b="0" i="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10,000 M </a:t>
                      </a:r>
                      <a:r>
                        <a:rPr lang="en" sz="1400" b="0" i="0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allocated from National</a:t>
                      </a:r>
                      <a:r>
                        <a:rPr lang="en" sz="1400" b="0" i="0" baseline="0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Budget</a:t>
                      </a:r>
                      <a:endParaRPr lang="es-ES" sz="1400" b="0" i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16" marR="9516" marT="9515" marB="9515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2552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" sz="1400" b="0" i="0" dirty="0">
                          <a:solidFill>
                            <a:srgbClr val="4A4948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Significant improvement in water security in 50 exploitation systems out of a total of 150.</a:t>
                      </a:r>
                    </a:p>
                  </a:txBody>
                  <a:tcPr marL="9516" marR="9516" marT="9515" marB="9515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1893">
                <a:tc rowSpan="2">
                  <a:txBody>
                    <a:bodyPr/>
                    <a:lstStyle/>
                    <a:p>
                      <a:r>
                        <a:rPr lang="en" sz="1400" b="0" i="0" dirty="0">
                          <a:solidFill>
                            <a:srgbClr val="4A4948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National River Restoration Strategy</a:t>
                      </a:r>
                    </a:p>
                  </a:txBody>
                  <a:tcPr marL="9516" marR="9516" marT="9515" marB="9515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>
                        <a:alpha val="50196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" sz="1400" b="0" i="0" dirty="0" smtClean="0">
                          <a:solidFill>
                            <a:srgbClr val="4A4948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r>
                        <a:rPr lang="en" sz="1400" b="0" i="0" baseline="30000" dirty="0" smtClean="0">
                          <a:solidFill>
                            <a:srgbClr val="4A4948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</a:t>
                      </a:r>
                      <a:r>
                        <a:rPr lang="en" sz="1400" b="0" i="0" dirty="0" smtClean="0">
                          <a:solidFill>
                            <a:srgbClr val="4A4948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Q  2022</a:t>
                      </a:r>
                      <a:endParaRPr lang="en" sz="1400" b="0" i="0" dirty="0">
                        <a:solidFill>
                          <a:srgbClr val="4A4948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16" marR="9516" marT="9515" marB="9515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" sz="1400" b="0" i="0">
                          <a:solidFill>
                            <a:srgbClr val="4A4948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More than 100 river restoration projects</a:t>
                      </a:r>
                    </a:p>
                  </a:txBody>
                  <a:tcPr marL="9516" marR="9516" marT="9515" marB="9515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CECFF">
                        <a:alpha val="50196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" sz="1400" b="0" i="0" dirty="0">
                          <a:solidFill>
                            <a:srgbClr val="4A4948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2,500 M€ AGE</a:t>
                      </a:r>
                    </a:p>
                    <a:p>
                      <a:r>
                        <a:rPr lang="en" sz="1200" b="0" i="0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(by 2030</a:t>
                      </a:r>
                      <a:r>
                        <a:rPr lang="en" sz="1200" b="0" i="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</a:p>
                    <a:p>
                      <a:r>
                        <a:rPr lang="es-ES" sz="1400" b="0" i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/>
                      </a:r>
                      <a:br>
                        <a:rPr lang="es-ES" sz="1400" b="0" i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endParaRPr lang="es-ES" sz="1400" b="0" i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16" marR="9516" marT="9515" marB="9515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131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" sz="1400" b="0" i="0" dirty="0">
                          <a:solidFill>
                            <a:srgbClr val="4A4948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3,000 km of rivers </a:t>
                      </a:r>
                      <a:r>
                        <a:rPr lang="en" sz="1400" b="0" i="0" dirty="0" smtClean="0">
                          <a:solidFill>
                            <a:srgbClr val="4A4948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restored</a:t>
                      </a:r>
                      <a:br>
                        <a:rPr lang="en" sz="1400" b="0" i="0" dirty="0" smtClean="0">
                          <a:solidFill>
                            <a:srgbClr val="4A4948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" sz="1200" b="0" i="0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(by 2030</a:t>
                      </a:r>
                      <a:r>
                        <a:rPr lang="en" sz="1200" b="0" i="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 marL="9516" marR="9516" marT="9515" marB="9515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>
                        <a:alpha val="50196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73869">
                <a:tc>
                  <a:txBody>
                    <a:bodyPr/>
                    <a:lstStyle/>
                    <a:p>
                      <a:r>
                        <a:rPr lang="en" sz="1400" b="0" i="0" dirty="0">
                          <a:solidFill>
                            <a:srgbClr val="4A4948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Flood Risk Management Plans</a:t>
                      </a:r>
                    </a:p>
                  </a:txBody>
                  <a:tcPr marL="9516" marR="9516" marT="9515" marB="9515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1400" b="0" i="0" dirty="0" smtClean="0">
                          <a:solidFill>
                            <a:srgbClr val="4A4948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r>
                        <a:rPr lang="en" sz="1400" b="0" i="0" baseline="30000" dirty="0" smtClean="0">
                          <a:solidFill>
                            <a:srgbClr val="4A4948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</a:t>
                      </a:r>
                      <a:r>
                        <a:rPr lang="en" sz="1400" b="0" i="0" dirty="0" smtClean="0">
                          <a:solidFill>
                            <a:srgbClr val="4A4948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Q  2022</a:t>
                      </a:r>
                      <a:endParaRPr lang="en" sz="1400" b="0" i="0" dirty="0">
                        <a:solidFill>
                          <a:srgbClr val="4A4948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16" marR="9516" marT="9515" marB="9515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" sz="1400" b="0" i="0" dirty="0">
                          <a:solidFill>
                            <a:srgbClr val="4A4948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Reduction of risk for 3 million people through alert systems, protection against floods and solutions based on </a:t>
                      </a:r>
                      <a:r>
                        <a:rPr lang="en" sz="1400" b="0" i="0" dirty="0" smtClean="0">
                          <a:solidFill>
                            <a:srgbClr val="4A4948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nature</a:t>
                      </a:r>
                      <a:br>
                        <a:rPr lang="en" sz="1400" b="0" i="0" dirty="0" smtClean="0">
                          <a:solidFill>
                            <a:srgbClr val="4A4948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" sz="1200" b="0" i="0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(by 2027)</a:t>
                      </a:r>
                      <a:endParaRPr lang="en" sz="1200" b="0" i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16" marR="9516" marT="9515" marB="9515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" sz="1400" b="0" i="0" dirty="0">
                          <a:solidFill>
                            <a:srgbClr val="4A4948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€3,600 M Public Administration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400" b="0" i="0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€10,000 M allocated from National</a:t>
                      </a:r>
                      <a:r>
                        <a:rPr lang="en" sz="1400" b="0" i="0" baseline="0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Budget</a:t>
                      </a:r>
                      <a:endParaRPr lang="es-ES" sz="1400" b="0" i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16" marR="9516" marT="9515" marB="9515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43211">
                <a:tc>
                  <a:txBody>
                    <a:bodyPr/>
                    <a:lstStyle/>
                    <a:p>
                      <a:r>
                        <a:rPr lang="en" sz="1400" b="0" i="0" dirty="0">
                          <a:solidFill>
                            <a:srgbClr val="4A4948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Special Drought Plans</a:t>
                      </a:r>
                    </a:p>
                  </a:txBody>
                  <a:tcPr marL="9516" marR="9516" marT="9515" marB="9515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1400" b="0" i="0" dirty="0" smtClean="0">
                          <a:solidFill>
                            <a:srgbClr val="4A4948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" sz="1400" b="0" i="0" baseline="30000" dirty="0" smtClean="0">
                          <a:solidFill>
                            <a:srgbClr val="4A4948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nd</a:t>
                      </a:r>
                      <a:r>
                        <a:rPr lang="en" sz="1400" b="0" i="0" dirty="0" smtClean="0">
                          <a:solidFill>
                            <a:srgbClr val="4A4948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Q  2023</a:t>
                      </a:r>
                      <a:r>
                        <a:rPr lang="en" sz="1400" b="0" i="0" dirty="0">
                          <a:solidFill>
                            <a:srgbClr val="4A4948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16" marR="9516" marT="9515" marB="9515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" sz="1400" b="0" i="0" dirty="0">
                          <a:solidFill>
                            <a:srgbClr val="4A4948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Optimize water management in periods of drought, minimizing economic, social and environmental impacts</a:t>
                      </a:r>
                    </a:p>
                  </a:txBody>
                  <a:tcPr marL="9516" marR="9516" marT="9515" marB="9515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" sz="1400" b="0" i="0" dirty="0" smtClean="0">
                          <a:solidFill>
                            <a:srgbClr val="4A4948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 required </a:t>
                      </a:r>
                      <a:r>
                        <a:rPr lang="en" sz="1400" b="0" i="0" dirty="0">
                          <a:solidFill>
                            <a:srgbClr val="4A4948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investment, </a:t>
                      </a:r>
                      <a:r>
                        <a:rPr lang="en" sz="1400" b="0" i="0" dirty="0" smtClean="0">
                          <a:solidFill>
                            <a:srgbClr val="4A4948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mainly management </a:t>
                      </a:r>
                      <a:r>
                        <a:rPr lang="en" sz="1400" b="0" i="0" dirty="0">
                          <a:solidFill>
                            <a:srgbClr val="4A4948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measures</a:t>
                      </a:r>
                    </a:p>
                  </a:txBody>
                  <a:tcPr marL="9516" marR="9516" marT="9515" marB="9515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ítulo 1"/>
          <p:cNvSpPr>
            <a:spLocks noGrp="1"/>
          </p:cNvSpPr>
          <p:nvPr>
            <p:ph type="title"/>
          </p:nvPr>
        </p:nvSpPr>
        <p:spPr bwMode="auto">
          <a:xfrm>
            <a:off x="323850" y="122238"/>
            <a:ext cx="87122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" altLang="es-ES" sz="3600" smtClean="0">
                <a:solidFill>
                  <a:srgbClr val="0181C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Main Instruments of the Strategy (II)</a:t>
            </a:r>
            <a:endParaRPr lang="es-ES" altLang="es-ES" sz="3600" smtClean="0">
              <a:solidFill>
                <a:srgbClr val="0181C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5" name="Tabla 4">
            <a:extLst/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2728279"/>
              </p:ext>
            </p:extLst>
          </p:nvPr>
        </p:nvGraphicFramePr>
        <p:xfrm>
          <a:off x="323850" y="908050"/>
          <a:ext cx="8496300" cy="4824413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18720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0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720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240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8977">
                <a:tc>
                  <a:txBody>
                    <a:bodyPr/>
                    <a:lstStyle/>
                    <a:p>
                      <a:pPr algn="ctr"/>
                      <a:r>
                        <a:rPr lang="en" sz="1400" b="1" i="0" dirty="0">
                          <a:solidFill>
                            <a:srgbClr val="0181C4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Instruments</a:t>
                      </a:r>
                    </a:p>
                  </a:txBody>
                  <a:tcPr marL="9516" marR="9516" marT="9517" marB="95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1400" b="1" i="0" dirty="0">
                          <a:solidFill>
                            <a:srgbClr val="0181C4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Expected approval date</a:t>
                      </a:r>
                    </a:p>
                  </a:txBody>
                  <a:tcPr marL="9516" marR="9516" marT="9517" marB="95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1400" b="1" i="0" dirty="0">
                          <a:solidFill>
                            <a:srgbClr val="0181C4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Main impacts</a:t>
                      </a:r>
                    </a:p>
                  </a:txBody>
                  <a:tcPr marL="9516" marR="9516" marT="9517" marB="95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1400" b="1" i="0" dirty="0">
                          <a:solidFill>
                            <a:srgbClr val="0181C4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Investment estimate (€)</a:t>
                      </a:r>
                    </a:p>
                  </a:txBody>
                  <a:tcPr marL="9516" marR="9516" marT="9517" marB="9517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39842">
                <a:tc>
                  <a:txBody>
                    <a:bodyPr/>
                    <a:lstStyle/>
                    <a:p>
                      <a:r>
                        <a:rPr lang="en" sz="1400" b="0" i="0" dirty="0">
                          <a:solidFill>
                            <a:srgbClr val="4A4948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Groundwater Action Plan</a:t>
                      </a:r>
                    </a:p>
                  </a:txBody>
                  <a:tcPr marL="9516" marR="9516" marT="9517" marB="9517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1400" b="0" i="0" dirty="0" smtClean="0">
                          <a:solidFill>
                            <a:srgbClr val="4A4948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r>
                        <a:rPr lang="en" sz="1400" b="0" i="0" baseline="30000" dirty="0" smtClean="0">
                          <a:solidFill>
                            <a:srgbClr val="4A4948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</a:t>
                      </a:r>
                      <a:r>
                        <a:rPr lang="en" sz="1400" b="0" i="0" dirty="0" smtClean="0">
                          <a:solidFill>
                            <a:srgbClr val="4A4948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Q  2022</a:t>
                      </a:r>
                      <a:endParaRPr lang="en" sz="1400" b="0" i="0" dirty="0">
                        <a:solidFill>
                          <a:srgbClr val="4A4948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16" marR="9516" marT="9517" marB="9517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" sz="1400" b="0" i="0" dirty="0">
                          <a:solidFill>
                            <a:srgbClr val="4A4948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Improve knowledge by 400 masses. 1,000 new control points, 250 new protection perimeters and 100 numerical simulation models for masses at risk.</a:t>
                      </a:r>
                    </a:p>
                  </a:txBody>
                  <a:tcPr marL="9516" marR="9516" marT="9517" marB="9517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400" b="0" i="0" kern="1200" dirty="0" smtClean="0">
                          <a:solidFill>
                            <a:srgbClr val="4A4948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500 M€ allocated from National Budget</a:t>
                      </a:r>
                      <a:br>
                        <a:rPr lang="en" sz="1400" b="0" i="0" kern="1200" dirty="0" smtClean="0">
                          <a:solidFill>
                            <a:srgbClr val="4A4948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</a:br>
                      <a:r>
                        <a:rPr lang="en" sz="1200" b="0" i="0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(by </a:t>
                      </a:r>
                      <a:r>
                        <a:rPr lang="en" sz="1200" b="0" i="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2030)</a:t>
                      </a:r>
                    </a:p>
                  </a:txBody>
                  <a:tcPr marL="9516" marR="9516" marT="9517" marB="9517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39842">
                <a:tc>
                  <a:txBody>
                    <a:bodyPr/>
                    <a:lstStyle/>
                    <a:p>
                      <a:r>
                        <a:rPr lang="en" sz="1400" b="0" i="0" dirty="0">
                          <a:solidFill>
                            <a:srgbClr val="4A4948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DSEAR Plan-Depuration, Sanitation, Efficiency, Savings and Reuse</a:t>
                      </a:r>
                    </a:p>
                  </a:txBody>
                  <a:tcPr marL="9516" marR="9516" marT="9517" marB="9517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1400" b="0" i="0" dirty="0">
                          <a:solidFill>
                            <a:srgbClr val="4A4948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Approved July</a:t>
                      </a:r>
                    </a:p>
                    <a:p>
                      <a:pPr algn="ctr"/>
                      <a:r>
                        <a:rPr lang="en" sz="1400" b="0" i="0" dirty="0">
                          <a:solidFill>
                            <a:srgbClr val="4A4948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2021</a:t>
                      </a:r>
                    </a:p>
                  </a:txBody>
                  <a:tcPr marL="9516" marR="9516" marT="9517" marB="9517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" sz="1400" b="0" i="0" dirty="0">
                          <a:solidFill>
                            <a:srgbClr val="4A4948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Conformity of some 400 urban </a:t>
                      </a:r>
                      <a:r>
                        <a:rPr lang="en" sz="1400" b="0" i="0" dirty="0" smtClean="0">
                          <a:solidFill>
                            <a:srgbClr val="4A4948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settlements </a:t>
                      </a:r>
                      <a:r>
                        <a:rPr lang="en" sz="1400" b="0" i="0" dirty="0">
                          <a:solidFill>
                            <a:srgbClr val="4A4948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 infringement procedures of the European Directive</a:t>
                      </a:r>
                    </a:p>
                  </a:txBody>
                  <a:tcPr marL="9516" marR="9516" marT="9517" marB="9517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" sz="1400" b="0" i="0" dirty="0" smtClean="0">
                          <a:solidFill>
                            <a:srgbClr val="4A4948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Governance instrument.</a:t>
                      </a:r>
                    </a:p>
                    <a:p>
                      <a:r>
                        <a:rPr lang="en" sz="1400" b="0" i="0" dirty="0" smtClean="0">
                          <a:solidFill>
                            <a:srgbClr val="4A4948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Investments </a:t>
                      </a:r>
                      <a:r>
                        <a:rPr lang="en" sz="1400" b="0" i="0" dirty="0">
                          <a:solidFill>
                            <a:srgbClr val="4A4948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included in hydrological plans of the order of €3,500 M AGE</a:t>
                      </a:r>
                    </a:p>
                  </a:txBody>
                  <a:tcPr marL="9516" marR="9516" marT="9517" marB="9517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5355">
                <a:tc rowSpan="6">
                  <a:txBody>
                    <a:bodyPr/>
                    <a:lstStyle/>
                    <a:p>
                      <a:r>
                        <a:rPr lang="en" sz="1400" b="0" i="0" dirty="0">
                          <a:solidFill>
                            <a:srgbClr val="4A4948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PERTE Digitization of the </a:t>
                      </a:r>
                      <a:r>
                        <a:rPr lang="en" sz="1400" b="0" i="0" dirty="0" smtClean="0">
                          <a:solidFill>
                            <a:srgbClr val="4A4948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Water Cycle</a:t>
                      </a:r>
                      <a:endParaRPr lang="en" sz="1400" b="0" i="0" dirty="0">
                        <a:solidFill>
                          <a:srgbClr val="4A4948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16" marR="9516" marT="9517" marB="9517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ctr"/>
                      <a:r>
                        <a:rPr lang="en" sz="1400" b="0" i="0" dirty="0">
                          <a:solidFill>
                            <a:srgbClr val="4A4948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Approved March</a:t>
                      </a:r>
                    </a:p>
                    <a:p>
                      <a:pPr algn="ctr"/>
                      <a:r>
                        <a:rPr lang="en" sz="1400" b="0" i="0" dirty="0">
                          <a:solidFill>
                            <a:srgbClr val="4A4948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2022</a:t>
                      </a:r>
                    </a:p>
                  </a:txBody>
                  <a:tcPr marL="9516" marR="9516" marT="9517" marB="9517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" sz="1400" b="0" i="0" spc="-100" baseline="0">
                          <a:solidFill>
                            <a:srgbClr val="4A4948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Improves water use efficiency</a:t>
                      </a:r>
                    </a:p>
                  </a:txBody>
                  <a:tcPr marL="9516" marR="9516" marT="9517" marB="9517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6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400" b="0" i="0" dirty="0">
                          <a:solidFill>
                            <a:srgbClr val="4A4948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2,000 </a:t>
                      </a:r>
                      <a:r>
                        <a:rPr lang="en" sz="1400" b="0" i="0" kern="1200" dirty="0" smtClean="0">
                          <a:solidFill>
                            <a:srgbClr val="4A4948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M€ allocated from National Budget</a:t>
                      </a:r>
                      <a:endParaRPr lang="es-ES" sz="1400" b="0" i="0" kern="1200" dirty="0" smtClean="0">
                        <a:solidFill>
                          <a:srgbClr val="4A4948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r>
                        <a:rPr lang="en" sz="1400" b="0" i="0" dirty="0" smtClean="0">
                          <a:solidFill>
                            <a:srgbClr val="4A4948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1,000 M€ </a:t>
                      </a:r>
                      <a:r>
                        <a:rPr lang="en" sz="1400" b="0" i="0" dirty="0">
                          <a:solidFill>
                            <a:srgbClr val="4A4948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from other Public Administrations and the private sector</a:t>
                      </a:r>
                    </a:p>
                  </a:txBody>
                  <a:tcPr marL="9516" marR="9516" marT="9517" marB="9517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535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" sz="1400" b="0" i="0" spc="-100" baseline="0" dirty="0">
                          <a:solidFill>
                            <a:srgbClr val="4A4948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Digitization Basin Organizations</a:t>
                      </a:r>
                    </a:p>
                  </a:txBody>
                  <a:tcPr marL="9516" marR="9516" marT="9517" marB="9517" anchor="ctr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897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" sz="1400" b="0" i="0" spc="-100" baseline="0" dirty="0">
                          <a:solidFill>
                            <a:srgbClr val="4A4948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Digital supply systems in towns &gt;20,000</a:t>
                      </a:r>
                    </a:p>
                  </a:txBody>
                  <a:tcPr marL="9516" marR="9516" marT="9517" marB="9517" anchor="ctr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535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" sz="1400" b="0" i="0" spc="-100" baseline="0" dirty="0">
                          <a:solidFill>
                            <a:srgbClr val="4A4948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Availability of information on water uses</a:t>
                      </a:r>
                    </a:p>
                  </a:txBody>
                  <a:tcPr marL="9516" marR="9516" marT="9517" marB="9517" anchor="ctr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535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" sz="1400" b="0" i="0" spc="-100" baseline="0" dirty="0">
                          <a:solidFill>
                            <a:srgbClr val="4A4948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Creation of the water cycle observatory</a:t>
                      </a:r>
                    </a:p>
                  </a:txBody>
                  <a:tcPr marL="9516" marR="9516" marT="9517" marB="9517" anchor="ctr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535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" sz="1400" b="0" i="0" spc="-100" baseline="0" dirty="0">
                          <a:solidFill>
                            <a:srgbClr val="4A4948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3,500 new jobs</a:t>
                      </a:r>
                    </a:p>
                  </a:txBody>
                  <a:tcPr marL="9516" marR="9516" marT="9517" marB="9517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push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ítulo 1"/>
          <p:cNvSpPr>
            <a:spLocks noGrp="1"/>
          </p:cNvSpPr>
          <p:nvPr>
            <p:ph type="title"/>
          </p:nvPr>
        </p:nvSpPr>
        <p:spPr bwMode="auto">
          <a:xfrm>
            <a:off x="323850" y="122238"/>
            <a:ext cx="87122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" altLang="es-ES" sz="3600" smtClean="0">
                <a:solidFill>
                  <a:srgbClr val="0181C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Main Instruments of the Strategy (III)</a:t>
            </a:r>
            <a:endParaRPr lang="es-ES" altLang="es-ES" sz="3600" smtClean="0">
              <a:solidFill>
                <a:srgbClr val="0181C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5" name="Tabla 4">
            <a:extLst/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8526162"/>
              </p:ext>
            </p:extLst>
          </p:nvPr>
        </p:nvGraphicFramePr>
        <p:xfrm>
          <a:off x="323850" y="1125539"/>
          <a:ext cx="8496300" cy="3239566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18720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0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962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998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4370">
                <a:tc>
                  <a:txBody>
                    <a:bodyPr/>
                    <a:lstStyle/>
                    <a:p>
                      <a:pPr algn="ctr"/>
                      <a:r>
                        <a:rPr lang="en" sz="1400" b="1" i="0" dirty="0">
                          <a:solidFill>
                            <a:srgbClr val="0181C4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Instruments</a:t>
                      </a:r>
                    </a:p>
                  </a:txBody>
                  <a:tcPr marL="9516" marR="9516" marT="9518" marB="95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1400" b="1" i="0" dirty="0" smtClean="0">
                          <a:solidFill>
                            <a:srgbClr val="0181C4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Expected</a:t>
                      </a:r>
                      <a:br>
                        <a:rPr lang="en" sz="1400" b="1" i="0" dirty="0" smtClean="0">
                          <a:solidFill>
                            <a:srgbClr val="0181C4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" sz="1400" b="1" i="0" dirty="0" smtClean="0">
                          <a:solidFill>
                            <a:srgbClr val="0181C4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approval </a:t>
                      </a:r>
                      <a:r>
                        <a:rPr lang="en" sz="1400" b="1" i="0" dirty="0">
                          <a:solidFill>
                            <a:srgbClr val="0181C4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date</a:t>
                      </a:r>
                    </a:p>
                  </a:txBody>
                  <a:tcPr marL="9516" marR="9516" marT="9518" marB="95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1400" b="1" i="0" dirty="0">
                          <a:solidFill>
                            <a:srgbClr val="0181C4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Main impacts</a:t>
                      </a:r>
                    </a:p>
                  </a:txBody>
                  <a:tcPr marL="9516" marR="9516" marT="9518" marB="95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1400" b="1" i="0" dirty="0">
                          <a:solidFill>
                            <a:srgbClr val="0181C4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Investment estimate (€)</a:t>
                      </a:r>
                    </a:p>
                  </a:txBody>
                  <a:tcPr marL="9516" marR="9516" marT="9518" marB="9518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36711">
                <a:tc rowSpan="2">
                  <a:txBody>
                    <a:bodyPr/>
                    <a:lstStyle/>
                    <a:p>
                      <a:r>
                        <a:rPr lang="en" sz="1400" b="0" i="0" dirty="0">
                          <a:solidFill>
                            <a:srgbClr val="4A4948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Modification of the Water Law and Regulations</a:t>
                      </a:r>
                    </a:p>
                  </a:txBody>
                  <a:tcPr marL="9516" marR="9516" marT="9518" marB="9518" anchor="ctr">
                    <a:solidFill>
                      <a:srgbClr val="CCECFF">
                        <a:alpha val="50196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" sz="1400" b="0" i="0" dirty="0">
                          <a:solidFill>
                            <a:srgbClr val="4A4948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" sz="1400" b="0" i="0" baseline="30000" dirty="0">
                          <a:solidFill>
                            <a:srgbClr val="4A4948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nd</a:t>
                      </a:r>
                      <a:r>
                        <a:rPr lang="en" sz="1400" b="0" i="0" dirty="0">
                          <a:solidFill>
                            <a:srgbClr val="4A4948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" sz="1400" b="0" i="0" dirty="0" smtClean="0">
                          <a:solidFill>
                            <a:srgbClr val="4A4948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 2023</a:t>
                      </a:r>
                      <a:endParaRPr lang="en" sz="1400" b="0" i="0" dirty="0">
                        <a:solidFill>
                          <a:srgbClr val="4A4948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16" marR="9516" marT="9518" marB="9518" anchor="ctr">
                    <a:solidFill>
                      <a:srgbClr val="CCEC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" sz="1400" b="0" i="0" dirty="0">
                          <a:solidFill>
                            <a:srgbClr val="4A4948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Water Law with a clearer and more structured text that will solve numerous problems in water management, focusing on environmental protection and water safety and seeking a more agile and modern water administration.</a:t>
                      </a:r>
                    </a:p>
                  </a:txBody>
                  <a:tcPr marL="9516" marR="9516" marT="9518" marB="9518" anchor="ctr">
                    <a:solidFill>
                      <a:srgbClr val="CCECFF">
                        <a:alpha val="50196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s-ES" sz="1400" b="0" i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/>
                      </a:r>
                      <a:br>
                        <a:rPr lang="es-ES" sz="1400" b="0" i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endParaRPr lang="es-ES" sz="1400" b="0" i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16" marR="9516" marT="9518" marB="9518" anchor="ctr">
                    <a:solidFill>
                      <a:srgbClr val="CCECFF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848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" sz="1400" b="0" i="0" dirty="0">
                          <a:solidFill>
                            <a:srgbClr val="4A4948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Includes the modification of the economic and financial regime to </a:t>
                      </a:r>
                      <a:r>
                        <a:rPr lang="en" sz="1400" b="0" i="0" dirty="0" smtClean="0">
                          <a:solidFill>
                            <a:srgbClr val="4A4948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enhance cost</a:t>
                      </a:r>
                      <a:r>
                        <a:rPr lang="en" sz="1400" b="0" i="0" baseline="0" dirty="0" smtClean="0">
                          <a:solidFill>
                            <a:srgbClr val="4A4948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" sz="1400" b="0" i="0" dirty="0" smtClean="0">
                          <a:solidFill>
                            <a:srgbClr val="4A4948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recovery </a:t>
                      </a:r>
                      <a:r>
                        <a:rPr lang="en" sz="1400" b="0" i="0" dirty="0">
                          <a:solidFill>
                            <a:srgbClr val="4A4948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of costs from users</a:t>
                      </a:r>
                    </a:p>
                  </a:txBody>
                  <a:tcPr marL="9516" marR="9516" marT="9518" marB="9518">
                    <a:solidFill>
                      <a:srgbClr val="CCECFF">
                        <a:alpha val="50196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push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ítulo 1"/>
          <p:cNvSpPr>
            <a:spLocks noGrp="1"/>
          </p:cNvSpPr>
          <p:nvPr>
            <p:ph type="title"/>
          </p:nvPr>
        </p:nvSpPr>
        <p:spPr bwMode="auto">
          <a:xfrm>
            <a:off x="323850" y="122238"/>
            <a:ext cx="87122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" altLang="es-ES" sz="3600" smtClean="0">
                <a:solidFill>
                  <a:srgbClr val="0181C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Main Instruments of the Strategy (III)</a:t>
            </a:r>
            <a:endParaRPr lang="es-ES" altLang="es-ES" sz="3600" smtClean="0">
              <a:solidFill>
                <a:srgbClr val="0181C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5" name="Tabla 4">
            <a:extLst/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8526162"/>
              </p:ext>
            </p:extLst>
          </p:nvPr>
        </p:nvGraphicFramePr>
        <p:xfrm>
          <a:off x="323850" y="1125539"/>
          <a:ext cx="8496300" cy="3239566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18720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0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962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998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4370">
                <a:tc>
                  <a:txBody>
                    <a:bodyPr/>
                    <a:lstStyle/>
                    <a:p>
                      <a:pPr algn="ctr"/>
                      <a:r>
                        <a:rPr lang="en" sz="1400" b="1" i="0" dirty="0">
                          <a:solidFill>
                            <a:srgbClr val="0181C4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Instruments</a:t>
                      </a:r>
                    </a:p>
                  </a:txBody>
                  <a:tcPr marL="9516" marR="9516" marT="9518" marB="95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1400" b="1" i="0" dirty="0" smtClean="0">
                          <a:solidFill>
                            <a:srgbClr val="0181C4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Expected</a:t>
                      </a:r>
                      <a:br>
                        <a:rPr lang="en" sz="1400" b="1" i="0" dirty="0" smtClean="0">
                          <a:solidFill>
                            <a:srgbClr val="0181C4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" sz="1400" b="1" i="0" dirty="0" smtClean="0">
                          <a:solidFill>
                            <a:srgbClr val="0181C4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approval </a:t>
                      </a:r>
                      <a:r>
                        <a:rPr lang="en" sz="1400" b="1" i="0" dirty="0">
                          <a:solidFill>
                            <a:srgbClr val="0181C4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date</a:t>
                      </a:r>
                    </a:p>
                  </a:txBody>
                  <a:tcPr marL="9516" marR="9516" marT="9518" marB="95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1400" b="1" i="0" dirty="0">
                          <a:solidFill>
                            <a:srgbClr val="0181C4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Main impacts</a:t>
                      </a:r>
                    </a:p>
                  </a:txBody>
                  <a:tcPr marL="9516" marR="9516" marT="9518" marB="95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1400" b="1" i="0" dirty="0">
                          <a:solidFill>
                            <a:srgbClr val="0181C4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Investment estimate (€)</a:t>
                      </a:r>
                    </a:p>
                  </a:txBody>
                  <a:tcPr marL="9516" marR="9516" marT="9518" marB="9518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36711">
                <a:tc rowSpan="2">
                  <a:txBody>
                    <a:bodyPr/>
                    <a:lstStyle/>
                    <a:p>
                      <a:r>
                        <a:rPr lang="en" sz="1400" b="0" i="0" dirty="0">
                          <a:solidFill>
                            <a:srgbClr val="4A4948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Modification of the Water Law and Regulations</a:t>
                      </a:r>
                    </a:p>
                  </a:txBody>
                  <a:tcPr marL="9516" marR="9516" marT="9518" marB="9518" anchor="ctr">
                    <a:solidFill>
                      <a:srgbClr val="CCECFF">
                        <a:alpha val="50196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" sz="1400" b="0" i="0" dirty="0">
                          <a:solidFill>
                            <a:srgbClr val="4A4948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" sz="1400" b="0" i="0" baseline="30000" dirty="0">
                          <a:solidFill>
                            <a:srgbClr val="4A4948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nd</a:t>
                      </a:r>
                      <a:r>
                        <a:rPr lang="en" sz="1400" b="0" i="0" dirty="0">
                          <a:solidFill>
                            <a:srgbClr val="4A4948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" sz="1400" b="0" i="0" dirty="0" smtClean="0">
                          <a:solidFill>
                            <a:srgbClr val="4A4948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 2023</a:t>
                      </a:r>
                      <a:endParaRPr lang="en" sz="1400" b="0" i="0" dirty="0">
                        <a:solidFill>
                          <a:srgbClr val="4A4948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16" marR="9516" marT="9518" marB="9518" anchor="ctr">
                    <a:solidFill>
                      <a:srgbClr val="CCEC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" sz="1400" b="0" i="0" dirty="0">
                          <a:solidFill>
                            <a:srgbClr val="4A4948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Water Law with a clearer and more structured text that will solve numerous problems in water management, focusing on environmental protection and water safety and seeking a more agile and modern water administration.</a:t>
                      </a:r>
                    </a:p>
                  </a:txBody>
                  <a:tcPr marL="9516" marR="9516" marT="9518" marB="9518" anchor="ctr">
                    <a:solidFill>
                      <a:srgbClr val="CCECFF">
                        <a:alpha val="50196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s-ES" sz="1400" b="0" i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/>
                      </a:r>
                      <a:br>
                        <a:rPr lang="es-ES" sz="1400" b="0" i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endParaRPr lang="es-ES" sz="1400" b="0" i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16" marR="9516" marT="9518" marB="9518" anchor="ctr">
                    <a:solidFill>
                      <a:srgbClr val="CCECFF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848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" sz="1400" b="0" i="0" dirty="0">
                          <a:solidFill>
                            <a:srgbClr val="4A4948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Includes the modification of the economic and financial regime to </a:t>
                      </a:r>
                      <a:r>
                        <a:rPr lang="en" sz="1400" b="0" i="0" dirty="0" smtClean="0">
                          <a:solidFill>
                            <a:srgbClr val="4A4948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enhance cost</a:t>
                      </a:r>
                      <a:r>
                        <a:rPr lang="en" sz="1400" b="0" i="0" baseline="0" dirty="0" smtClean="0">
                          <a:solidFill>
                            <a:srgbClr val="4A4948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" sz="1400" b="0" i="0" dirty="0" smtClean="0">
                          <a:solidFill>
                            <a:srgbClr val="4A4948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recovery </a:t>
                      </a:r>
                      <a:r>
                        <a:rPr lang="en" sz="1400" b="0" i="0" dirty="0">
                          <a:solidFill>
                            <a:srgbClr val="4A4948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of costs from users</a:t>
                      </a:r>
                    </a:p>
                  </a:txBody>
                  <a:tcPr marL="9516" marR="9516" marT="9518" marB="9518">
                    <a:solidFill>
                      <a:srgbClr val="CCECFF">
                        <a:alpha val="50196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8084951"/>
      </p:ext>
    </p:extLst>
  </p:cSld>
  <p:clrMapOvr>
    <a:masterClrMapping/>
  </p:clrMapOvr>
  <p:transition spd="slow">
    <p:push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775" y="1903358"/>
            <a:ext cx="3600000" cy="3600000"/>
          </a:xfrm>
          <a:prstGeom prst="rect">
            <a:avLst/>
          </a:prstGeom>
        </p:spPr>
      </p:pic>
      <p:sp>
        <p:nvSpPr>
          <p:cNvPr id="23554" name="Título 1"/>
          <p:cNvSpPr>
            <a:spLocks noGrp="1"/>
          </p:cNvSpPr>
          <p:nvPr>
            <p:ph type="title"/>
          </p:nvPr>
        </p:nvSpPr>
        <p:spPr bwMode="auto">
          <a:xfrm>
            <a:off x="323850" y="122238"/>
            <a:ext cx="87122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GB" altLang="es-ES" sz="3600" dirty="0" smtClean="0">
                <a:solidFill>
                  <a:srgbClr val="0181C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Digital versions available</a:t>
            </a:r>
            <a:endParaRPr lang="en-GB" altLang="es-ES" sz="3600" dirty="0" smtClean="0">
              <a:solidFill>
                <a:srgbClr val="0181C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55" name="Título 1"/>
          <p:cNvSpPr txBox="1">
            <a:spLocks/>
          </p:cNvSpPr>
          <p:nvPr/>
        </p:nvSpPr>
        <p:spPr bwMode="auto">
          <a:xfrm>
            <a:off x="4991100" y="1268413"/>
            <a:ext cx="3097213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s-ES" altLang="es-ES" sz="24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Full </a:t>
            </a:r>
            <a:r>
              <a:rPr lang="en-GB" altLang="es-ES" sz="24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document</a:t>
            </a:r>
            <a:endParaRPr lang="en-GB" altLang="es-ES" sz="24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 bwMode="auto">
          <a:xfrm>
            <a:off x="973138" y="1268413"/>
            <a:ext cx="2878137" cy="64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GB" altLang="es-ES" kern="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Executive summary</a:t>
            </a:r>
            <a:endParaRPr lang="en-GB" altLang="es-ES" kern="0" dirty="0" smtClean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9706" y="1911350"/>
            <a:ext cx="360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987234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026"/>
          <p:cNvSpPr txBox="1">
            <a:spLocks noChangeArrowheads="1"/>
          </p:cNvSpPr>
          <p:nvPr/>
        </p:nvSpPr>
        <p:spPr bwMode="auto">
          <a:xfrm>
            <a:off x="6581775" y="6092825"/>
            <a:ext cx="22034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" altLang="es-ES" sz="2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July 2022</a:t>
            </a:r>
          </a:p>
        </p:txBody>
      </p:sp>
      <p:sp>
        <p:nvSpPr>
          <p:cNvPr id="8" name="Rectangle 1026"/>
          <p:cNvSpPr txBox="1">
            <a:spLocks noChangeArrowheads="1"/>
          </p:cNvSpPr>
          <p:nvPr/>
        </p:nvSpPr>
        <p:spPr bwMode="auto">
          <a:xfrm>
            <a:off x="2339975" y="2924175"/>
            <a:ext cx="6324600" cy="13684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 eaLnBrk="1" hangingPunct="1">
              <a:lnSpc>
                <a:spcPct val="100000"/>
              </a:lnSpc>
              <a:defRPr/>
            </a:pPr>
            <a:r>
              <a:rPr lang="en" sz="4200" kern="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Strategic Orientations on Water and Climate Change</a:t>
            </a:r>
            <a:endParaRPr lang="es-ES" sz="4200" kern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3556" name="Imagen 2" descr="Texto&#10;&#10;Descripción generada automáticamente con confianza medi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5692775"/>
            <a:ext cx="36068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ítulo 1"/>
          <p:cNvSpPr>
            <a:spLocks noGrp="1"/>
          </p:cNvSpPr>
          <p:nvPr>
            <p:ph type="title"/>
          </p:nvPr>
        </p:nvSpPr>
        <p:spPr bwMode="auto">
          <a:xfrm>
            <a:off x="180975" y="366713"/>
            <a:ext cx="87122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" altLang="es-ES" sz="3600" smtClean="0">
                <a:solidFill>
                  <a:srgbClr val="0181C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Need and objectives</a:t>
            </a:r>
            <a:endParaRPr lang="es-ES" altLang="es-ES" sz="3600" smtClean="0">
              <a:solidFill>
                <a:srgbClr val="0181C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344488" y="1009650"/>
            <a:ext cx="8550275" cy="979488"/>
          </a:xfrm>
          <a:prstGeom prst="round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defPPr>
              <a:defRPr lang="es-ES"/>
            </a:defPPr>
            <a:lvl1pPr marL="342900" indent="-342900" algn="just" eaLnBrk="0" hangingPunct="0">
              <a:spcBef>
                <a:spcPct val="20000"/>
              </a:spcBef>
              <a:buFont typeface="Calibri" panose="020F0502020204030204" pitchFamily="34" charset="0"/>
              <a:buChar char="-"/>
              <a:defRPr sz="24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latin typeface="+mn-lt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latin typeface="+mn-lt"/>
              </a:defRPr>
            </a:lvl9pPr>
          </a:lstStyle>
          <a:p>
            <a:pPr marL="0" indent="0" algn="ctr">
              <a:spcBef>
                <a:spcPts val="0"/>
              </a:spcBef>
              <a:buFont typeface="Calibri" panose="020F0502020204030204" pitchFamily="34" charset="0"/>
              <a:buNone/>
              <a:defRPr/>
            </a:pPr>
            <a:r>
              <a:rPr lang="en" sz="2000" kern="0" dirty="0"/>
              <a:t>Article 19.2 of Law 7/2021, of May 20, on climate change and energy transition, </a:t>
            </a:r>
            <a:r>
              <a:rPr lang="en" sz="2000" kern="0" dirty="0" smtClean="0"/>
              <a:t>states </a:t>
            </a:r>
            <a:r>
              <a:rPr lang="en" sz="2000" kern="0" dirty="0"/>
              <a:t>the need to develop a Water Strategy for the Ecological Transition.</a:t>
            </a:r>
            <a:endParaRPr lang="es-ES" sz="2000" dirty="0"/>
          </a:p>
        </p:txBody>
      </p:sp>
      <p:sp>
        <p:nvSpPr>
          <p:cNvPr id="13" name="Google Shape;51;p4"/>
          <p:cNvSpPr txBox="1">
            <a:spLocks/>
          </p:cNvSpPr>
          <p:nvPr/>
        </p:nvSpPr>
        <p:spPr bwMode="auto">
          <a:xfrm>
            <a:off x="93663" y="1989138"/>
            <a:ext cx="8753475" cy="138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spcFirstLastPara="1" lIns="68569" tIns="34275" rIns="68569" bIns="34275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Tx/>
              <a:buNone/>
              <a:defRPr/>
            </a:pPr>
            <a:endParaRPr lang="es-ES" b="1" kern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Tx/>
              <a:buNone/>
              <a:defRPr/>
            </a:pPr>
            <a:r>
              <a:rPr lang="en" b="1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Goals</a:t>
            </a:r>
            <a:endParaRPr lang="es-ES" kern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Tx/>
              <a:buNone/>
              <a:defRPr/>
            </a:pPr>
            <a:r>
              <a:rPr lang="en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Define the </a:t>
            </a:r>
            <a:r>
              <a:rPr lang="en" kern="0" dirty="0">
                <a:latin typeface="Calibri" panose="020F0502020204030204" pitchFamily="34" charset="0"/>
                <a:cs typeface="Calibri" panose="020F0502020204030204" pitchFamily="34" charset="0"/>
              </a:rPr>
              <a:t>guidelines and measures that should be considered in the planning and management of water in our </a:t>
            </a:r>
            <a:r>
              <a:rPr lang="en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country</a:t>
            </a:r>
            <a:endParaRPr lang="es-ES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defRPr/>
            </a:pPr>
            <a:endParaRPr lang="es-ES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Tx/>
              <a:buNone/>
              <a:defRPr/>
            </a:pPr>
            <a:r>
              <a:rPr lang="en" kern="0" dirty="0">
                <a:latin typeface="Calibri" panose="020F0502020204030204" pitchFamily="34" charset="0"/>
                <a:cs typeface="Calibri" panose="020F0502020204030204" pitchFamily="34" charset="0"/>
              </a:rPr>
              <a:t>Adapt the existing water management system to the impacts of climate change </a:t>
            </a:r>
            <a:r>
              <a:rPr lang="en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by increasing </a:t>
            </a:r>
            <a:r>
              <a:rPr lang="en" kern="0" dirty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system’s resilience</a:t>
            </a:r>
            <a:endParaRPr lang="es-ES" sz="24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CuadroTexto 5">
            <a:extLst/>
          </p:cNvPr>
          <p:cNvSpPr txBox="1"/>
          <p:nvPr/>
        </p:nvSpPr>
        <p:spPr>
          <a:xfrm>
            <a:off x="296863" y="4292600"/>
            <a:ext cx="8550275" cy="1697038"/>
          </a:xfrm>
          <a:prstGeom prst="round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defPPr>
              <a:defRPr lang="es-ES"/>
            </a:defPPr>
            <a:lvl1pPr marL="342900" indent="-342900" algn="just" eaLnBrk="0" hangingPunct="0">
              <a:spcBef>
                <a:spcPct val="20000"/>
              </a:spcBef>
              <a:buFont typeface="Calibri" panose="020F0502020204030204" pitchFamily="34" charset="0"/>
              <a:buChar char="-"/>
              <a:defRPr sz="24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latin typeface="+mn-lt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latin typeface="+mn-lt"/>
              </a:defRPr>
            </a:lvl9pPr>
          </a:lstStyle>
          <a:p>
            <a:pPr marL="0" indent="0" algn="ctr">
              <a:spcBef>
                <a:spcPts val="0"/>
              </a:spcBef>
              <a:buFont typeface="Calibri" panose="020F0502020204030204" pitchFamily="34" charset="0"/>
              <a:buNone/>
              <a:defRPr/>
            </a:pPr>
            <a:r>
              <a:rPr lang="en" sz="2000" b="0" kern="0" dirty="0">
                <a:solidFill>
                  <a:srgbClr val="000000"/>
                </a:solidFill>
              </a:rPr>
              <a:t>The </a:t>
            </a:r>
            <a:r>
              <a:rPr lang="en" sz="2000" b="0" kern="0" dirty="0" smtClean="0">
                <a:solidFill>
                  <a:srgbClr val="000000"/>
                </a:solidFill>
              </a:rPr>
              <a:t>2030 Agenda </a:t>
            </a:r>
            <a:r>
              <a:rPr lang="en" sz="2000" b="0" kern="0" dirty="0">
                <a:solidFill>
                  <a:srgbClr val="000000"/>
                </a:solidFill>
              </a:rPr>
              <a:t>:</a:t>
            </a:r>
          </a:p>
          <a:p>
            <a:pPr marL="457200" indent="-457200" algn="ctr">
              <a:spcBef>
                <a:spcPts val="0"/>
              </a:spcBef>
              <a:buFont typeface="Calibri" panose="020F0502020204030204" pitchFamily="34" charset="0"/>
              <a:buAutoNum type="alphaLcParenR"/>
              <a:defRPr/>
            </a:pPr>
            <a:r>
              <a:rPr lang="en" sz="2000" b="0" kern="0" dirty="0" smtClean="0">
                <a:solidFill>
                  <a:srgbClr val="000000"/>
                </a:solidFill>
              </a:rPr>
              <a:t>How to ensure water </a:t>
            </a:r>
            <a:r>
              <a:rPr lang="en" sz="2000" kern="0" dirty="0">
                <a:solidFill>
                  <a:srgbClr val="000000"/>
                </a:solidFill>
              </a:rPr>
              <a:t>security </a:t>
            </a:r>
            <a:r>
              <a:rPr lang="en" sz="2000" kern="0" dirty="0" smtClean="0">
                <a:solidFill>
                  <a:srgbClr val="000000"/>
                </a:solidFill>
              </a:rPr>
              <a:t>,</a:t>
            </a:r>
            <a:endParaRPr lang="es-ES" sz="2000" b="0" kern="0" dirty="0">
              <a:solidFill>
                <a:srgbClr val="000000"/>
              </a:solidFill>
            </a:endParaRPr>
          </a:p>
          <a:p>
            <a:pPr marL="457200" indent="-457200" algn="ctr">
              <a:spcBef>
                <a:spcPts val="0"/>
              </a:spcBef>
              <a:buFont typeface="Calibri" panose="020F0502020204030204" pitchFamily="34" charset="0"/>
              <a:buAutoNum type="alphaLcParenR"/>
              <a:defRPr/>
            </a:pPr>
            <a:r>
              <a:rPr lang="en" sz="2000" b="0" kern="0" dirty="0" smtClean="0">
                <a:solidFill>
                  <a:srgbClr val="000000"/>
                </a:solidFill>
              </a:rPr>
              <a:t>Achieve </a:t>
            </a:r>
            <a:r>
              <a:rPr lang="en" sz="2000" b="0" kern="0" dirty="0">
                <a:solidFill>
                  <a:srgbClr val="000000"/>
                </a:solidFill>
              </a:rPr>
              <a:t>the </a:t>
            </a:r>
            <a:r>
              <a:rPr lang="en" sz="2000" kern="0" dirty="0">
                <a:solidFill>
                  <a:srgbClr val="000000"/>
                </a:solidFill>
              </a:rPr>
              <a:t>environmental objectives linked to </a:t>
            </a:r>
            <a:r>
              <a:rPr lang="en" sz="2000" kern="0" dirty="0" smtClean="0">
                <a:solidFill>
                  <a:srgbClr val="000000"/>
                </a:solidFill>
              </a:rPr>
              <a:t>water </a:t>
            </a:r>
            <a:endParaRPr lang="es-ES" sz="2000" b="0" kern="0" dirty="0">
              <a:solidFill>
                <a:srgbClr val="000000"/>
              </a:solidFill>
            </a:endParaRPr>
          </a:p>
          <a:p>
            <a:pPr marL="0" indent="0" algn="ctr">
              <a:spcBef>
                <a:spcPts val="0"/>
              </a:spcBef>
              <a:buFont typeface="Calibri" panose="020F0502020204030204" pitchFamily="34" charset="0"/>
              <a:buNone/>
              <a:defRPr/>
            </a:pPr>
            <a:r>
              <a:rPr lang="en" sz="2000" b="0" kern="0" dirty="0" smtClean="0">
                <a:solidFill>
                  <a:srgbClr val="000000"/>
                </a:solidFill>
              </a:rPr>
              <a:t>c) Promote </a:t>
            </a:r>
            <a:r>
              <a:rPr lang="en" sz="2000" b="0" kern="0" dirty="0">
                <a:solidFill>
                  <a:srgbClr val="000000"/>
                </a:solidFill>
              </a:rPr>
              <a:t>the </a:t>
            </a:r>
            <a:r>
              <a:rPr lang="en" sz="2000" kern="0" dirty="0">
                <a:solidFill>
                  <a:srgbClr val="000000"/>
                </a:solidFill>
              </a:rPr>
              <a:t>social aspects of sustainable development </a:t>
            </a:r>
            <a:r>
              <a:rPr lang="en" sz="2000" b="0" kern="0" dirty="0">
                <a:solidFill>
                  <a:srgbClr val="000000"/>
                </a:solidFill>
              </a:rPr>
              <a:t>.</a:t>
            </a:r>
            <a:endParaRPr lang="es-ES" sz="2000" b="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1"/>
          <p:cNvSpPr>
            <a:spLocks noGrp="1"/>
          </p:cNvSpPr>
          <p:nvPr>
            <p:ph type="title"/>
          </p:nvPr>
        </p:nvSpPr>
        <p:spPr bwMode="auto">
          <a:xfrm>
            <a:off x="180975" y="366713"/>
            <a:ext cx="87122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" altLang="es-ES" sz="3600" smtClean="0">
                <a:solidFill>
                  <a:srgbClr val="0181C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Adaptation to climate change</a:t>
            </a:r>
            <a:endParaRPr lang="es-ES" altLang="es-ES" sz="3600" smtClean="0">
              <a:solidFill>
                <a:srgbClr val="0181C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Google Shape;51;p4"/>
          <p:cNvSpPr txBox="1">
            <a:spLocks/>
          </p:cNvSpPr>
          <p:nvPr/>
        </p:nvSpPr>
        <p:spPr bwMode="auto">
          <a:xfrm>
            <a:off x="288925" y="1100138"/>
            <a:ext cx="8496300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spcFirstLastPara="1" lIns="68569" tIns="34275" rIns="68569" bIns="34275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/>
            </a:pPr>
            <a:r>
              <a:rPr lang="en" kern="0" dirty="0">
                <a:latin typeface="Calibri" panose="020F0502020204030204" pitchFamily="34" charset="0"/>
                <a:cs typeface="Calibri" panose="020F0502020204030204" pitchFamily="34" charset="0"/>
              </a:rPr>
              <a:t>The Mediterranean region </a:t>
            </a:r>
            <a:r>
              <a:rPr lang="en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is especially </a:t>
            </a:r>
            <a:r>
              <a:rPr lang="en" kern="0" dirty="0">
                <a:latin typeface="Calibri" panose="020F0502020204030204" pitchFamily="34" charset="0"/>
                <a:cs typeface="Calibri" panose="020F0502020204030204" pitchFamily="34" charset="0"/>
              </a:rPr>
              <a:t>sensitive to the impacts of climate change (IPPC, 2021).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288925" y="2027238"/>
            <a:ext cx="8712200" cy="1276350"/>
          </a:xfrm>
          <a:prstGeom prst="round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defPPr>
              <a:defRPr lang="es-ES"/>
            </a:defPPr>
            <a:lvl1pPr marL="342900" indent="-342900" algn="just" eaLnBrk="0" hangingPunct="0">
              <a:spcBef>
                <a:spcPct val="20000"/>
              </a:spcBef>
              <a:buFont typeface="Calibri" panose="020F0502020204030204" pitchFamily="34" charset="0"/>
              <a:buChar char="-"/>
              <a:defRPr sz="24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latin typeface="+mn-lt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latin typeface="+mn-lt"/>
              </a:defRPr>
            </a:lvl9pPr>
          </a:lstStyle>
          <a:p>
            <a:pPr marL="0" indent="0" algn="ctr">
              <a:spcBef>
                <a:spcPts val="0"/>
              </a:spcBef>
              <a:buFont typeface="Calibri" panose="020F0502020204030204" pitchFamily="34" charset="0"/>
              <a:buNone/>
              <a:defRPr/>
            </a:pPr>
            <a:r>
              <a:rPr lang="en" sz="2000" b="0" dirty="0"/>
              <a:t>There is a high probability of a decline in water resources, more </a:t>
            </a:r>
            <a:r>
              <a:rPr lang="en" sz="2000" b="0" dirty="0" smtClean="0"/>
              <a:t>pronounced </a:t>
            </a:r>
            <a:r>
              <a:rPr lang="en" sz="2000" b="0" dirty="0"/>
              <a:t>in the arid and semi-arid areas of our country.</a:t>
            </a:r>
            <a:endParaRPr lang="es-ES" sz="2000" b="0" dirty="0" smtClean="0"/>
          </a:p>
          <a:p>
            <a:pPr marL="0" indent="0" algn="ctr">
              <a:spcBef>
                <a:spcPts val="0"/>
              </a:spcBef>
              <a:buFont typeface="Calibri" panose="020F0502020204030204" pitchFamily="34" charset="0"/>
              <a:buNone/>
              <a:defRPr/>
            </a:pPr>
            <a:r>
              <a:rPr lang="en" sz="2000" dirty="0" smtClean="0">
                <a:solidFill>
                  <a:srgbClr val="0070C0"/>
                </a:solidFill>
              </a:rPr>
              <a:t>Scenario </a:t>
            </a:r>
            <a:r>
              <a:rPr lang="en" sz="2000" dirty="0">
                <a:solidFill>
                  <a:srgbClr val="0070C0"/>
                </a:solidFill>
              </a:rPr>
              <a:t>: less available water, </a:t>
            </a:r>
            <a:r>
              <a:rPr lang="en" sz="2000" dirty="0" smtClean="0">
                <a:solidFill>
                  <a:srgbClr val="0070C0"/>
                </a:solidFill>
              </a:rPr>
              <a:t>with more flood </a:t>
            </a:r>
            <a:r>
              <a:rPr lang="en" sz="2000" dirty="0">
                <a:solidFill>
                  <a:srgbClr val="0070C0"/>
                </a:solidFill>
              </a:rPr>
              <a:t>and </a:t>
            </a:r>
            <a:r>
              <a:rPr lang="en" sz="2000" dirty="0" smtClean="0">
                <a:solidFill>
                  <a:srgbClr val="0070C0"/>
                </a:solidFill>
              </a:rPr>
              <a:t>drought episodes.</a:t>
            </a:r>
            <a:endParaRPr lang="en" sz="2000" dirty="0">
              <a:solidFill>
                <a:srgbClr val="0070C0"/>
              </a:solidFill>
            </a:endParaRPr>
          </a:p>
        </p:txBody>
      </p:sp>
      <p:pic>
        <p:nvPicPr>
          <p:cNvPr id="9221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0" r="6818"/>
          <a:stretch>
            <a:fillRect/>
          </a:stretch>
        </p:blipFill>
        <p:spPr bwMode="auto">
          <a:xfrm>
            <a:off x="468313" y="3741738"/>
            <a:ext cx="3062287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Rectángulo 5"/>
          <p:cNvSpPr>
            <a:spLocks noChangeArrowheads="1"/>
          </p:cNvSpPr>
          <p:nvPr/>
        </p:nvSpPr>
        <p:spPr bwMode="auto">
          <a:xfrm>
            <a:off x="3779838" y="3557588"/>
            <a:ext cx="5030787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4988" indent="-174625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en" altLang="es-ES" dirty="0">
                <a:latin typeface="Calibri" panose="020F0502020204030204" pitchFamily="34" charset="0"/>
                <a:cs typeface="Calibri" panose="020F0502020204030204" pitchFamily="34" charset="0"/>
              </a:rPr>
              <a:t>The water management system must be endowed with adequate resilience:</a:t>
            </a:r>
          </a:p>
          <a:p>
            <a:pPr lvl="1" eaLnBrk="1" hangingPunct="1">
              <a:spcBef>
                <a:spcPct val="0"/>
              </a:spcBef>
              <a:buSzPct val="50000"/>
              <a:buFont typeface="Courier New" panose="02070309020205020404" pitchFamily="49" charset="0"/>
              <a:buChar char="o"/>
            </a:pPr>
            <a:r>
              <a:rPr lang="en" alt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Demand management</a:t>
            </a:r>
          </a:p>
          <a:p>
            <a:pPr lvl="1" eaLnBrk="1" hangingPunct="1">
              <a:spcBef>
                <a:spcPct val="0"/>
              </a:spcBef>
              <a:buSzPct val="50000"/>
              <a:buFont typeface="Courier New" panose="02070309020205020404" pitchFamily="49" charset="0"/>
              <a:buChar char="o"/>
            </a:pPr>
            <a:r>
              <a:rPr lang="en" alt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Efficient use of the resource</a:t>
            </a:r>
          </a:p>
          <a:p>
            <a:pPr lvl="1" eaLnBrk="1" hangingPunct="1">
              <a:spcBef>
                <a:spcPct val="0"/>
              </a:spcBef>
              <a:buSzPct val="50000"/>
              <a:buFont typeface="Courier New" panose="02070309020205020404" pitchFamily="49" charset="0"/>
              <a:buChar char="o"/>
            </a:pPr>
            <a:r>
              <a:rPr lang="en" alt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Integration of </a:t>
            </a:r>
            <a:r>
              <a:rPr lang="en" altLang="es-E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non-conventional water resources</a:t>
            </a:r>
            <a:r>
              <a:rPr lang="en" alt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: reuse and desalination</a:t>
            </a:r>
          </a:p>
          <a:p>
            <a:pPr lvl="1" eaLnBrk="1" hangingPunct="1">
              <a:spcBef>
                <a:spcPct val="0"/>
              </a:spcBef>
              <a:buSzPct val="50000"/>
              <a:buFont typeface="Courier New" panose="02070309020205020404" pitchFamily="49" charset="0"/>
              <a:buChar char="o"/>
            </a:pPr>
            <a:r>
              <a:rPr lang="en" alt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Environmental recovery of water masses</a:t>
            </a:r>
          </a:p>
        </p:txBody>
      </p: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ítulo 1"/>
          <p:cNvSpPr>
            <a:spLocks noGrp="1"/>
          </p:cNvSpPr>
          <p:nvPr>
            <p:ph type="title"/>
          </p:nvPr>
        </p:nvSpPr>
        <p:spPr bwMode="auto">
          <a:xfrm>
            <a:off x="250825" y="620713"/>
            <a:ext cx="87122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" altLang="es-ES" sz="3600" dirty="0" smtClean="0">
                <a:solidFill>
                  <a:srgbClr val="0181C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Water Policies and Strategies’ Framework</a:t>
            </a:r>
            <a:endParaRPr lang="es-ES" altLang="es-ES" sz="3600" dirty="0" smtClean="0">
              <a:solidFill>
                <a:srgbClr val="0181C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243" name="Google Shape;51;p4"/>
          <p:cNvSpPr txBox="1">
            <a:spLocks/>
          </p:cNvSpPr>
          <p:nvPr/>
        </p:nvSpPr>
        <p:spPr bwMode="auto">
          <a:xfrm>
            <a:off x="630238" y="1517650"/>
            <a:ext cx="4733925" cy="382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9" tIns="34275" rIns="68569" bIns="34275"/>
          <a:lstStyle>
            <a:lvl1pPr marL="342900" indent="-3429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800"/>
              </a:spcAft>
              <a:buClr>
                <a:srgbClr val="000000"/>
              </a:buClr>
              <a:buSzPts val="2200"/>
              <a:defRPr/>
            </a:pPr>
            <a:r>
              <a:rPr lang="en" alt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European Green Deal</a:t>
            </a:r>
          </a:p>
          <a:p>
            <a:pPr marL="0" indent="0">
              <a:spcBef>
                <a:spcPct val="0"/>
              </a:spcBef>
              <a:spcAft>
                <a:spcPts val="800"/>
              </a:spcAft>
              <a:buClr>
                <a:srgbClr val="000000"/>
              </a:buClr>
              <a:buSzPts val="2200"/>
              <a:buFontTx/>
              <a:buNone/>
              <a:defRPr/>
            </a:pPr>
            <a:endParaRPr lang="es-ES" altLang="es-E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spcAft>
                <a:spcPts val="800"/>
              </a:spcAft>
              <a:buClr>
                <a:srgbClr val="000000"/>
              </a:buClr>
              <a:buSzPts val="2200"/>
              <a:defRPr/>
            </a:pPr>
            <a:r>
              <a:rPr lang="en" alt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EU Biodiversity Strategy 2030</a:t>
            </a:r>
          </a:p>
          <a:p>
            <a:pPr marL="0" indent="0">
              <a:spcBef>
                <a:spcPct val="0"/>
              </a:spcBef>
              <a:spcAft>
                <a:spcPts val="800"/>
              </a:spcAft>
              <a:buClr>
                <a:srgbClr val="000000"/>
              </a:buClr>
              <a:buSzPts val="2200"/>
              <a:buFontTx/>
              <a:buNone/>
              <a:defRPr/>
            </a:pPr>
            <a:endParaRPr lang="es-ES" altLang="es-E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spcAft>
                <a:spcPts val="800"/>
              </a:spcAft>
              <a:buClr>
                <a:srgbClr val="000000"/>
              </a:buClr>
              <a:buSzPts val="2200"/>
              <a:defRPr/>
            </a:pPr>
            <a:r>
              <a:rPr lang="en" alt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UN 2030 Agenda for Sustainable Development</a:t>
            </a:r>
          </a:p>
          <a:p>
            <a:pPr marL="0" indent="0">
              <a:spcBef>
                <a:spcPct val="0"/>
              </a:spcBef>
              <a:spcAft>
                <a:spcPts val="800"/>
              </a:spcAft>
              <a:buClr>
                <a:srgbClr val="000000"/>
              </a:buClr>
              <a:buSzPts val="2200"/>
              <a:buFontTx/>
              <a:buNone/>
              <a:defRPr/>
            </a:pPr>
            <a:endParaRPr lang="es-ES" altLang="es-E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spcAft>
                <a:spcPts val="800"/>
              </a:spcAft>
              <a:buClr>
                <a:srgbClr val="000000"/>
              </a:buClr>
              <a:buSzPts val="2200"/>
              <a:defRPr/>
            </a:pPr>
            <a:r>
              <a:rPr lang="en" alt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Spanish Circular Economy Strategy</a:t>
            </a:r>
          </a:p>
          <a:p>
            <a:pPr>
              <a:spcBef>
                <a:spcPct val="0"/>
              </a:spcBef>
              <a:spcAft>
                <a:spcPts val="800"/>
              </a:spcAft>
              <a:buClr>
                <a:srgbClr val="000000"/>
              </a:buClr>
              <a:buSzPts val="2200"/>
              <a:defRPr/>
            </a:pPr>
            <a:endParaRPr lang="es-ES" altLang="es-E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spcAft>
                <a:spcPts val="800"/>
              </a:spcAft>
              <a:buClr>
                <a:srgbClr val="000000"/>
              </a:buClr>
              <a:buSzPts val="2200"/>
              <a:defRPr/>
            </a:pPr>
            <a:r>
              <a:rPr lang="en" altLang="es-ES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National Plan for Adaptation to Climate Change 2021-2030</a:t>
            </a:r>
          </a:p>
          <a:p>
            <a:pPr>
              <a:spcBef>
                <a:spcPct val="0"/>
              </a:spcBef>
              <a:spcAft>
                <a:spcPts val="800"/>
              </a:spcAft>
              <a:buClr>
                <a:srgbClr val="000000"/>
              </a:buClr>
              <a:buSzPts val="2200"/>
              <a:defRPr/>
            </a:pPr>
            <a:endParaRPr lang="es-ES" altLang="es-E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44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25" y="1131888"/>
            <a:ext cx="2259013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780928"/>
            <a:ext cx="1590353" cy="1592301"/>
          </a:xfrm>
          <a:prstGeom prst="rect">
            <a:avLst/>
          </a:prstGeom>
          <a:noFill/>
          <a:ln>
            <a:noFill/>
          </a:ln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98" t="4849" r="44427" b="66800"/>
          <a:stretch>
            <a:fillRect/>
          </a:stretch>
        </p:blipFill>
        <p:spPr bwMode="auto">
          <a:xfrm>
            <a:off x="5795963" y="3525838"/>
            <a:ext cx="863600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Imagen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45" t="17451" r="24367" b="73099"/>
          <a:stretch>
            <a:fillRect/>
          </a:stretch>
        </p:blipFill>
        <p:spPr bwMode="auto">
          <a:xfrm>
            <a:off x="5795963" y="4883150"/>
            <a:ext cx="936625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ítulo 1"/>
          <p:cNvSpPr>
            <a:spLocks noGrp="1"/>
          </p:cNvSpPr>
          <p:nvPr>
            <p:ph type="title"/>
          </p:nvPr>
        </p:nvSpPr>
        <p:spPr bwMode="auto">
          <a:xfrm>
            <a:off x="206375" y="450850"/>
            <a:ext cx="8713788" cy="901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" altLang="es-ES" sz="3600" dirty="0" smtClean="0">
                <a:solidFill>
                  <a:srgbClr val="0181C4"/>
                </a:solidFill>
                <a:latin typeface="Calibri" panose="020F0502020204030204" pitchFamily="34" charset="0"/>
                <a:ea typeface="Gill Sans" panose="020B0502020104020203" pitchFamily="34" charset="0"/>
                <a:cs typeface="Calibri" panose="020F0502020204030204" pitchFamily="34" charset="0"/>
              </a:rPr>
              <a:t>Spain’s challenges in water management </a:t>
            </a:r>
            <a:r>
              <a:rPr lang="en-US" altLang="es-ES" sz="3600" dirty="0" smtClean="0">
                <a:solidFill>
                  <a:srgbClr val="0181C4"/>
                </a:solidFill>
                <a:latin typeface="Calibri" panose="020F0502020204030204" pitchFamily="34" charset="0"/>
                <a:ea typeface="Gill Sans" panose="020B0502020104020203" pitchFamily="34" charset="0"/>
                <a:cs typeface="Calibri" panose="020F0502020204030204" pitchFamily="34" charset="0"/>
              </a:rPr>
              <a:t/>
            </a:r>
            <a:br>
              <a:rPr lang="en-US" altLang="es-ES" sz="3600" dirty="0" smtClean="0">
                <a:solidFill>
                  <a:srgbClr val="0181C4"/>
                </a:solidFill>
                <a:latin typeface="Calibri" panose="020F0502020204030204" pitchFamily="34" charset="0"/>
                <a:ea typeface="Gill Sans" panose="020B0502020104020203" pitchFamily="34" charset="0"/>
                <a:cs typeface="Calibri" panose="020F0502020204030204" pitchFamily="34" charset="0"/>
              </a:rPr>
            </a:br>
            <a:r>
              <a:rPr lang="en" altLang="es-ES" sz="3600" dirty="0" smtClean="0">
                <a:solidFill>
                  <a:srgbClr val="0181C4"/>
                </a:solidFill>
                <a:latin typeface="Calibri" panose="020F0502020204030204" pitchFamily="34" charset="0"/>
                <a:ea typeface="Gill Sans" panose="020B0502020104020203" pitchFamily="34" charset="0"/>
                <a:cs typeface="Calibri" panose="020F0502020204030204" pitchFamily="34" charset="0"/>
              </a:rPr>
              <a:t>to address climate change </a:t>
            </a:r>
            <a:endParaRPr lang="es-ES" altLang="es-ES" sz="3600" dirty="0" smtClean="0">
              <a:solidFill>
                <a:srgbClr val="0181C4"/>
              </a:solidFill>
              <a:latin typeface="Calibri" panose="020F0502020204030204" pitchFamily="34" charset="0"/>
              <a:ea typeface="Gill Sans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11267" name="Google Shape;51;p4"/>
          <p:cNvSpPr txBox="1">
            <a:spLocks/>
          </p:cNvSpPr>
          <p:nvPr/>
        </p:nvSpPr>
        <p:spPr bwMode="auto">
          <a:xfrm>
            <a:off x="323850" y="1557338"/>
            <a:ext cx="5616575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9" tIns="34275" rIns="68569" bIns="34275"/>
          <a:lstStyle>
            <a:lvl1pPr marL="342900" indent="-3429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  <a:buClr>
                <a:srgbClr val="000000"/>
              </a:buClr>
              <a:buSzPts val="2200"/>
            </a:pPr>
            <a:r>
              <a:rPr lang="en" altLang="es-ES" dirty="0">
                <a:latin typeface="Calibri" panose="020F0502020204030204" pitchFamily="34" charset="0"/>
                <a:cs typeface="Calibri" panose="020F0502020204030204" pitchFamily="34" charset="0"/>
              </a:rPr>
              <a:t>Fragile balance between available resources and water demands, aggravated by climate change.</a:t>
            </a:r>
          </a:p>
          <a:p>
            <a:pPr>
              <a:spcBef>
                <a:spcPct val="0"/>
              </a:spcBef>
              <a:spcAft>
                <a:spcPts val="1200"/>
              </a:spcAft>
              <a:buClr>
                <a:srgbClr val="000000"/>
              </a:buClr>
              <a:buSzPts val="2200"/>
            </a:pPr>
            <a:r>
              <a:rPr lang="en" altLang="es-ES" dirty="0">
                <a:latin typeface="Calibri" panose="020F0502020204030204" pitchFamily="34" charset="0"/>
                <a:cs typeface="Calibri" panose="020F0502020204030204" pitchFamily="34" charset="0"/>
              </a:rPr>
              <a:t>Highest water exploitation indices in Europe. More frequent droughts.</a:t>
            </a:r>
          </a:p>
          <a:p>
            <a:pPr>
              <a:spcBef>
                <a:spcPct val="0"/>
              </a:spcBef>
              <a:spcAft>
                <a:spcPts val="1200"/>
              </a:spcAft>
              <a:buClr>
                <a:srgbClr val="000000"/>
              </a:buClr>
              <a:buSzPts val="2200"/>
            </a:pPr>
            <a:r>
              <a:rPr lang="en" altLang="es-ES" dirty="0">
                <a:latin typeface="Calibri" panose="020F0502020204030204" pitchFamily="34" charset="0"/>
                <a:cs typeface="Calibri" panose="020F0502020204030204" pitchFamily="34" charset="0"/>
              </a:rPr>
              <a:t>Almost 500 urban agglomerations do not </a:t>
            </a:r>
            <a:r>
              <a:rPr lang="en" alt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comply with EU requirements regarding wastewater </a:t>
            </a:r>
            <a:r>
              <a:rPr lang="en" altLang="es-ES" dirty="0">
                <a:latin typeface="Calibri" panose="020F0502020204030204" pitchFamily="34" charset="0"/>
                <a:cs typeface="Calibri" panose="020F0502020204030204" pitchFamily="34" charset="0"/>
              </a:rPr>
              <a:t>treatment.</a:t>
            </a:r>
          </a:p>
          <a:p>
            <a:pPr>
              <a:spcBef>
                <a:spcPct val="0"/>
              </a:spcBef>
              <a:spcAft>
                <a:spcPts val="1200"/>
              </a:spcAft>
              <a:buClr>
                <a:srgbClr val="000000"/>
              </a:buClr>
              <a:buSzPts val="2200"/>
            </a:pPr>
            <a:r>
              <a:rPr lang="en" altLang="es-ES" dirty="0">
                <a:latin typeface="Calibri" panose="020F0502020204030204" pitchFamily="34" charset="0"/>
                <a:cs typeface="Calibri" panose="020F0502020204030204" pitchFamily="34" charset="0"/>
              </a:rPr>
              <a:t>New obligations derived from the </a:t>
            </a:r>
            <a:r>
              <a:rPr lang="en" alt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Review </a:t>
            </a:r>
            <a:r>
              <a:rPr lang="en" altLang="es-ES" dirty="0">
                <a:latin typeface="Calibri" panose="020F0502020204030204" pitchFamily="34" charset="0"/>
                <a:cs typeface="Calibri" panose="020F0502020204030204" pitchFamily="34" charset="0"/>
              </a:rPr>
              <a:t>of Directive 91/271/EEC on the treatment of urban wastewater.</a:t>
            </a:r>
          </a:p>
          <a:p>
            <a:pPr>
              <a:spcBef>
                <a:spcPct val="0"/>
              </a:spcBef>
              <a:spcAft>
                <a:spcPts val="1200"/>
              </a:spcAft>
              <a:buClr>
                <a:srgbClr val="000000"/>
              </a:buClr>
              <a:buSzPts val="2200"/>
            </a:pPr>
            <a:endParaRPr lang="es-ES" altLang="es-E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268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1" r="15044"/>
          <a:stretch>
            <a:fillRect/>
          </a:stretch>
        </p:blipFill>
        <p:spPr bwMode="auto">
          <a:xfrm>
            <a:off x="6084888" y="4005263"/>
            <a:ext cx="2776537" cy="209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975" y="1657350"/>
            <a:ext cx="2890838" cy="204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ítulo 1"/>
          <p:cNvSpPr>
            <a:spLocks noGrp="1"/>
          </p:cNvSpPr>
          <p:nvPr>
            <p:ph type="title"/>
          </p:nvPr>
        </p:nvSpPr>
        <p:spPr bwMode="auto">
          <a:xfrm>
            <a:off x="179388" y="387350"/>
            <a:ext cx="8713787" cy="901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" altLang="es-ES" sz="3600" smtClean="0">
                <a:solidFill>
                  <a:srgbClr val="0181C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Challenges in water management </a:t>
            </a:r>
            <a:r>
              <a:rPr lang="en-US" altLang="es-ES" sz="3600" smtClean="0">
                <a:solidFill>
                  <a:srgbClr val="0181C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altLang="es-ES" sz="3600" smtClean="0">
                <a:solidFill>
                  <a:srgbClr val="0181C4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" altLang="es-ES" sz="3600" smtClean="0">
                <a:solidFill>
                  <a:srgbClr val="0181C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face climate change</a:t>
            </a:r>
            <a:endParaRPr lang="es-ES" altLang="es-ES" sz="3600" smtClean="0">
              <a:solidFill>
                <a:srgbClr val="0181C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315" name="Google Shape;51;p4"/>
          <p:cNvSpPr txBox="1">
            <a:spLocks/>
          </p:cNvSpPr>
          <p:nvPr/>
        </p:nvSpPr>
        <p:spPr bwMode="auto">
          <a:xfrm>
            <a:off x="323850" y="1773238"/>
            <a:ext cx="6194425" cy="583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9" tIns="34275" rIns="68569" bIns="34275"/>
          <a:lstStyle>
            <a:lvl1pPr marL="2286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  <a:buClr>
                <a:srgbClr val="000000"/>
              </a:buClr>
              <a:buSzPts val="2200"/>
              <a:defRPr/>
            </a:pPr>
            <a:r>
              <a:rPr lang="en" alt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Environmental recovery of groundwater masses.</a:t>
            </a:r>
          </a:p>
          <a:p>
            <a:pPr lvl="1">
              <a:spcBef>
                <a:spcPct val="0"/>
              </a:spcBef>
              <a:spcAft>
                <a:spcPts val="1200"/>
              </a:spcAft>
              <a:buClr>
                <a:srgbClr val="000000"/>
              </a:buClr>
              <a:buSzPts val="2200"/>
              <a:defRPr/>
            </a:pPr>
            <a:r>
              <a:rPr lang="en" alt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Overexploitation of aquifers due to intensive use</a:t>
            </a:r>
          </a:p>
          <a:p>
            <a:pPr lvl="1">
              <a:spcBef>
                <a:spcPct val="0"/>
              </a:spcBef>
              <a:spcAft>
                <a:spcPts val="1200"/>
              </a:spcAft>
              <a:buClr>
                <a:srgbClr val="000000"/>
              </a:buClr>
              <a:buSzPts val="2200"/>
              <a:defRPr/>
            </a:pPr>
            <a:r>
              <a:rPr lang="en" alt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Diffuse contamination by nitrates</a:t>
            </a:r>
          </a:p>
          <a:p>
            <a:pPr marL="0" indent="0">
              <a:spcBef>
                <a:spcPct val="0"/>
              </a:spcBef>
              <a:spcAft>
                <a:spcPts val="1200"/>
              </a:spcAft>
              <a:buClr>
                <a:srgbClr val="000000"/>
              </a:buClr>
              <a:buSzPts val="2200"/>
              <a:buFontTx/>
              <a:buNone/>
              <a:defRPr/>
            </a:pPr>
            <a:endParaRPr lang="es-ES" altLang="es-E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spcAft>
                <a:spcPts val="1200"/>
              </a:spcAft>
              <a:buClr>
                <a:srgbClr val="000000"/>
              </a:buClr>
              <a:buSzPts val="2200"/>
              <a:defRPr/>
            </a:pPr>
            <a:r>
              <a:rPr lang="en" alt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Presence of pesticides in the water.</a:t>
            </a:r>
          </a:p>
          <a:p>
            <a:pPr>
              <a:spcBef>
                <a:spcPct val="0"/>
              </a:spcBef>
              <a:spcAft>
                <a:spcPts val="1200"/>
              </a:spcAft>
              <a:buClr>
                <a:srgbClr val="000000"/>
              </a:buClr>
              <a:buSzPts val="2200"/>
              <a:defRPr/>
            </a:pPr>
            <a:endParaRPr lang="es-ES" altLang="es-E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spcAft>
                <a:spcPts val="1200"/>
              </a:spcAft>
              <a:buClr>
                <a:srgbClr val="000000"/>
              </a:buClr>
              <a:buSzPts val="2200"/>
              <a:defRPr/>
            </a:pPr>
            <a:r>
              <a:rPr lang="en" altLang="es-E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Hydromorphological </a:t>
            </a:r>
            <a:r>
              <a:rPr lang="en" alt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alterations of rivers. Loss of biodiversity and ecosystem’s services.</a:t>
            </a:r>
          </a:p>
        </p:txBody>
      </p:sp>
      <p:pic>
        <p:nvPicPr>
          <p:cNvPr id="13316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75" y="1773238"/>
            <a:ext cx="2625725" cy="1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75" y="4149725"/>
            <a:ext cx="2576513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ítulo 1"/>
          <p:cNvSpPr>
            <a:spLocks noGrp="1"/>
          </p:cNvSpPr>
          <p:nvPr>
            <p:ph type="title"/>
          </p:nvPr>
        </p:nvSpPr>
        <p:spPr bwMode="auto">
          <a:xfrm>
            <a:off x="179388" y="315913"/>
            <a:ext cx="8855075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" altLang="es-ES" sz="3600" dirty="0" smtClean="0">
                <a:solidFill>
                  <a:srgbClr val="0181C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Lines of action to address the challenges</a:t>
            </a:r>
            <a:endParaRPr lang="es-ES" altLang="es-ES" sz="3600" dirty="0" smtClean="0">
              <a:solidFill>
                <a:srgbClr val="0181C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363" name="Google Shape;51;p4"/>
          <p:cNvSpPr txBox="1">
            <a:spLocks/>
          </p:cNvSpPr>
          <p:nvPr/>
        </p:nvSpPr>
        <p:spPr bwMode="auto">
          <a:xfrm>
            <a:off x="298450" y="1268413"/>
            <a:ext cx="6073775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9" tIns="34275" rIns="68569" bIns="34275"/>
          <a:lstStyle>
            <a:lvl1pPr marL="457200" indent="-4572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800"/>
              </a:spcAft>
              <a:buClr>
                <a:srgbClr val="000000"/>
              </a:buClr>
              <a:buSzPts val="2200"/>
              <a:buFontTx/>
              <a:buAutoNum type="arabicPeriod"/>
            </a:pPr>
            <a:r>
              <a:rPr lang="en" altLang="es-ES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Transpose regulatory </a:t>
            </a:r>
            <a:r>
              <a:rPr lang="en" altLang="es-E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framework and EU policies.</a:t>
            </a:r>
          </a:p>
          <a:p>
            <a:pPr>
              <a:spcBef>
                <a:spcPct val="0"/>
              </a:spcBef>
              <a:spcAft>
                <a:spcPts val="800"/>
              </a:spcAft>
              <a:buClr>
                <a:srgbClr val="000000"/>
              </a:buClr>
              <a:buSzPts val="2200"/>
              <a:buFontTx/>
              <a:buAutoNum type="arabicPeriod"/>
            </a:pPr>
            <a:r>
              <a:rPr lang="en" altLang="es-E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Hydrological Planning in a </a:t>
            </a:r>
            <a:r>
              <a:rPr lang="en" altLang="es-ES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context of </a:t>
            </a:r>
            <a:r>
              <a:rPr lang="en" altLang="es-E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adaptation to climate change.</a:t>
            </a:r>
          </a:p>
          <a:p>
            <a:pPr>
              <a:spcBef>
                <a:spcPct val="0"/>
              </a:spcBef>
              <a:spcAft>
                <a:spcPts val="800"/>
              </a:spcAft>
              <a:buClr>
                <a:srgbClr val="000000"/>
              </a:buClr>
              <a:buSzPts val="2200"/>
              <a:buFontTx/>
              <a:buAutoNum type="arabicPeriod"/>
            </a:pPr>
            <a:r>
              <a:rPr lang="en" altLang="es-E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Recover, restore and protect rivers, lakes, aquifers and wetlands.</a:t>
            </a:r>
          </a:p>
          <a:p>
            <a:pPr>
              <a:spcBef>
                <a:spcPct val="0"/>
              </a:spcBef>
              <a:spcAft>
                <a:spcPts val="800"/>
              </a:spcAft>
              <a:buClr>
                <a:srgbClr val="000000"/>
              </a:buClr>
              <a:buSzPts val="2200"/>
              <a:buFontTx/>
              <a:buAutoNum type="arabicPeriod"/>
            </a:pPr>
            <a:r>
              <a:rPr lang="en" altLang="es-E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Increase water security.</a:t>
            </a:r>
          </a:p>
          <a:p>
            <a:pPr>
              <a:spcBef>
                <a:spcPct val="0"/>
              </a:spcBef>
              <a:spcAft>
                <a:spcPts val="800"/>
              </a:spcAft>
              <a:buClr>
                <a:srgbClr val="000000"/>
              </a:buClr>
              <a:buSzPts val="2200"/>
              <a:buFontTx/>
              <a:buAutoNum type="arabicPeriod"/>
            </a:pPr>
            <a:r>
              <a:rPr lang="en" altLang="es-E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Advance in sanitation and water </a:t>
            </a:r>
            <a:r>
              <a:rPr lang="en" altLang="es-ES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treatment.</a:t>
            </a:r>
            <a:endParaRPr lang="en" altLang="es-ES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spcAft>
                <a:spcPts val="800"/>
              </a:spcAft>
              <a:buClr>
                <a:srgbClr val="000000"/>
              </a:buClr>
              <a:buSzPts val="2200"/>
              <a:buFontTx/>
              <a:buAutoNum type="arabicPeriod"/>
            </a:pPr>
            <a:r>
              <a:rPr lang="en" altLang="es-E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Fight against diffuse pollution.</a:t>
            </a:r>
          </a:p>
          <a:p>
            <a:pPr>
              <a:spcBef>
                <a:spcPct val="0"/>
              </a:spcBef>
              <a:spcAft>
                <a:spcPts val="800"/>
              </a:spcAft>
              <a:buClr>
                <a:srgbClr val="000000"/>
              </a:buClr>
              <a:buSzPts val="2200"/>
              <a:buFontTx/>
              <a:buAutoNum type="arabicPeriod"/>
            </a:pPr>
            <a:r>
              <a:rPr lang="en" altLang="es-E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Advance in flood risk management.</a:t>
            </a:r>
          </a:p>
        </p:txBody>
      </p:sp>
      <p:pic>
        <p:nvPicPr>
          <p:cNvPr id="15364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888" y="4921250"/>
            <a:ext cx="2393950" cy="179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888" y="1052513"/>
            <a:ext cx="2393950" cy="167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888" y="2911475"/>
            <a:ext cx="2393950" cy="182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ítulo 1"/>
          <p:cNvSpPr>
            <a:spLocks noGrp="1"/>
          </p:cNvSpPr>
          <p:nvPr>
            <p:ph type="title"/>
          </p:nvPr>
        </p:nvSpPr>
        <p:spPr bwMode="auto">
          <a:xfrm>
            <a:off x="180975" y="366713"/>
            <a:ext cx="87122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" altLang="es-ES" sz="3600" dirty="0" smtClean="0">
                <a:solidFill>
                  <a:srgbClr val="0181C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Lines of action to address the challenges</a:t>
            </a:r>
            <a:endParaRPr lang="es-ES" altLang="es-ES" sz="3600" dirty="0" smtClean="0">
              <a:solidFill>
                <a:srgbClr val="0181C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387" name="Google Shape;51;p4"/>
          <p:cNvSpPr txBox="1">
            <a:spLocks/>
          </p:cNvSpPr>
          <p:nvPr/>
        </p:nvSpPr>
        <p:spPr bwMode="auto">
          <a:xfrm>
            <a:off x="323850" y="1412875"/>
            <a:ext cx="5761038" cy="454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9" tIns="34275" rIns="68569" bIns="34275"/>
          <a:lstStyle>
            <a:lvl1pPr marL="457200" indent="-4572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800"/>
              </a:spcAft>
              <a:buClr>
                <a:srgbClr val="000000"/>
              </a:buClr>
              <a:buSzPts val="2200"/>
              <a:buFontTx/>
              <a:buAutoNum type="arabicPeriod" startAt="8"/>
            </a:pPr>
            <a:r>
              <a:rPr lang="en" altLang="es-E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Advance in drought risk management.</a:t>
            </a:r>
          </a:p>
          <a:p>
            <a:pPr>
              <a:spcBef>
                <a:spcPct val="0"/>
              </a:spcBef>
              <a:spcAft>
                <a:spcPts val="800"/>
              </a:spcAft>
              <a:buClr>
                <a:srgbClr val="000000"/>
              </a:buClr>
              <a:buSzPts val="2200"/>
              <a:buFontTx/>
              <a:buAutoNum type="arabicPeriod" startAt="8"/>
            </a:pPr>
            <a:r>
              <a:rPr lang="en" altLang="es-ES" dirty="0">
                <a:latin typeface="Calibri" panose="020F0502020204030204" pitchFamily="34" charset="0"/>
                <a:cs typeface="Calibri" panose="020F0502020204030204" pitchFamily="34" charset="0"/>
              </a:rPr>
              <a:t>Innovate, research and apply new technologies. Digitization.</a:t>
            </a:r>
          </a:p>
          <a:p>
            <a:pPr>
              <a:spcBef>
                <a:spcPct val="0"/>
              </a:spcBef>
              <a:spcAft>
                <a:spcPts val="800"/>
              </a:spcAft>
              <a:buClr>
                <a:srgbClr val="000000"/>
              </a:buClr>
              <a:buSzPts val="2200"/>
              <a:buFontTx/>
              <a:buAutoNum type="arabicPeriod" startAt="8"/>
            </a:pPr>
            <a:r>
              <a:rPr lang="en" altLang="es-ES" dirty="0">
                <a:latin typeface="Calibri" panose="020F0502020204030204" pitchFamily="34" charset="0"/>
                <a:cs typeface="Calibri" panose="020F0502020204030204" pitchFamily="34" charset="0"/>
              </a:rPr>
              <a:t>Promote sustainable economic activities.</a:t>
            </a:r>
          </a:p>
          <a:p>
            <a:pPr>
              <a:spcBef>
                <a:spcPct val="0"/>
              </a:spcBef>
              <a:spcAft>
                <a:spcPts val="800"/>
              </a:spcAft>
              <a:buClr>
                <a:srgbClr val="000000"/>
              </a:buClr>
              <a:buSzPts val="2200"/>
              <a:buFontTx/>
              <a:buAutoNum type="arabicPeriod" startAt="8"/>
            </a:pPr>
            <a:r>
              <a:rPr lang="en" altLang="es-ES" dirty="0">
                <a:latin typeface="Calibri" panose="020F0502020204030204" pitchFamily="34" charset="0"/>
                <a:cs typeface="Calibri" panose="020F0502020204030204" pitchFamily="34" charset="0"/>
              </a:rPr>
              <a:t>Strengthen financing.</a:t>
            </a:r>
          </a:p>
          <a:p>
            <a:pPr>
              <a:spcBef>
                <a:spcPct val="0"/>
              </a:spcBef>
              <a:spcAft>
                <a:spcPts val="800"/>
              </a:spcAft>
              <a:buClr>
                <a:srgbClr val="000000"/>
              </a:buClr>
              <a:buSzPts val="2200"/>
              <a:buFontTx/>
              <a:buAutoNum type="arabicPeriod" startAt="8"/>
            </a:pPr>
            <a:r>
              <a:rPr lang="en" altLang="es-ES" dirty="0">
                <a:latin typeface="Calibri" panose="020F0502020204030204" pitchFamily="34" charset="0"/>
                <a:cs typeface="Calibri" panose="020F0502020204030204" pitchFamily="34" charset="0"/>
              </a:rPr>
              <a:t>Build a transparent, equitable and participatory water governance model.</a:t>
            </a:r>
          </a:p>
          <a:p>
            <a:pPr>
              <a:spcBef>
                <a:spcPct val="0"/>
              </a:spcBef>
              <a:spcAft>
                <a:spcPts val="800"/>
              </a:spcAft>
              <a:buClr>
                <a:srgbClr val="000000"/>
              </a:buClr>
              <a:buSzPts val="2200"/>
              <a:buFontTx/>
              <a:buAutoNum type="arabicPeriod" startAt="8"/>
            </a:pPr>
            <a:r>
              <a:rPr lang="en" altLang="es-ES" dirty="0">
                <a:latin typeface="Calibri" panose="020F0502020204030204" pitchFamily="34" charset="0"/>
                <a:cs typeface="Calibri" panose="020F0502020204030204" pitchFamily="34" charset="0"/>
              </a:rPr>
              <a:t>Promote the international water agenda.</a:t>
            </a:r>
          </a:p>
        </p:txBody>
      </p:sp>
      <p:pic>
        <p:nvPicPr>
          <p:cNvPr id="16388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4076700"/>
            <a:ext cx="2925763" cy="164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1627188"/>
            <a:ext cx="2879725" cy="161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Imagen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163" y="799178"/>
            <a:ext cx="5514133" cy="5294118"/>
          </a:xfrm>
          <a:prstGeom prst="rect">
            <a:avLst/>
          </a:prstGeom>
        </p:spPr>
      </p:pic>
      <p:sp>
        <p:nvSpPr>
          <p:cNvPr id="17410" name="Título 1"/>
          <p:cNvSpPr>
            <a:spLocks noGrp="1"/>
          </p:cNvSpPr>
          <p:nvPr>
            <p:ph type="title"/>
          </p:nvPr>
        </p:nvSpPr>
        <p:spPr bwMode="auto">
          <a:xfrm>
            <a:off x="107950" y="188913"/>
            <a:ext cx="87122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" altLang="es-ES" sz="3600" smtClean="0">
                <a:solidFill>
                  <a:srgbClr val="0181C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Instruments of the Strategy</a:t>
            </a:r>
            <a:endParaRPr lang="es-ES" altLang="es-ES" sz="3600" smtClean="0">
              <a:solidFill>
                <a:srgbClr val="0181C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ángulo redondeado 2"/>
          <p:cNvSpPr/>
          <p:nvPr/>
        </p:nvSpPr>
        <p:spPr bwMode="auto">
          <a:xfrm>
            <a:off x="2464533" y="980728"/>
            <a:ext cx="4392488" cy="288032"/>
          </a:xfrm>
          <a:prstGeom prst="roundRect">
            <a:avLst>
              <a:gd name="adj" fmla="val 50000"/>
            </a:avLst>
          </a:prstGeom>
          <a:solidFill>
            <a:srgbClr val="0181C4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Achievement of environmental objectives and water </a:t>
            </a:r>
            <a:r>
              <a:rPr lang="en-US" sz="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security</a:t>
            </a:r>
            <a:endParaRPr lang="en-US" sz="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ángulo redondeado 5"/>
          <p:cNvSpPr/>
          <p:nvPr/>
        </p:nvSpPr>
        <p:spPr bwMode="auto">
          <a:xfrm>
            <a:off x="2483768" y="1556792"/>
            <a:ext cx="4392488" cy="288032"/>
          </a:xfrm>
          <a:prstGeom prst="roundRect">
            <a:avLst>
              <a:gd name="adj" fmla="val 50000"/>
            </a:avLst>
          </a:prstGeom>
          <a:solidFill>
            <a:srgbClr val="CCECFF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800" dirty="0">
                <a:latin typeface="Arial" charset="0"/>
              </a:rPr>
              <a:t>Hydrological plans and programs of actions</a:t>
            </a:r>
            <a:endParaRPr kumimoji="0" lang="es-E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ángulo redondeado 6"/>
          <p:cNvSpPr/>
          <p:nvPr/>
        </p:nvSpPr>
        <p:spPr bwMode="auto">
          <a:xfrm>
            <a:off x="2483768" y="3140968"/>
            <a:ext cx="3888432" cy="288032"/>
          </a:xfrm>
          <a:prstGeom prst="roundRect">
            <a:avLst>
              <a:gd name="adj" fmla="val 50000"/>
            </a:avLst>
          </a:prstGeom>
          <a:solidFill>
            <a:srgbClr val="CCECFF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800" dirty="0">
                <a:solidFill>
                  <a:schemeClr val="bg1"/>
                </a:solidFill>
                <a:latin typeface="Arial" charset="0"/>
              </a:rPr>
              <a:t>Transparency and public participation Strategy</a:t>
            </a:r>
          </a:p>
          <a:p>
            <a:pPr algn="ctr" eaLnBrk="1" hangingPunct="1"/>
            <a:r>
              <a:rPr lang="en-US" sz="800" dirty="0" smtClean="0">
                <a:solidFill>
                  <a:schemeClr val="bg1"/>
                </a:solidFill>
                <a:latin typeface="Arial" charset="0"/>
              </a:rPr>
              <a:t>Compliance: quality </a:t>
            </a:r>
            <a:r>
              <a:rPr lang="en-US" sz="800" dirty="0">
                <a:solidFill>
                  <a:schemeClr val="bg1"/>
                </a:solidFill>
                <a:latin typeface="Arial" charset="0"/>
              </a:rPr>
              <a:t>focused on the </a:t>
            </a:r>
            <a:r>
              <a:rPr lang="en-US" sz="800" dirty="0" smtClean="0">
                <a:solidFill>
                  <a:schemeClr val="bg1"/>
                </a:solidFill>
                <a:latin typeface="Arial" charset="0"/>
              </a:rPr>
              <a:t>citizen</a:t>
            </a:r>
            <a:endParaRPr lang="en-US" sz="8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8" name="Rectángulo redondeado 7"/>
          <p:cNvSpPr/>
          <p:nvPr/>
        </p:nvSpPr>
        <p:spPr bwMode="auto">
          <a:xfrm>
            <a:off x="2483768" y="3717032"/>
            <a:ext cx="3888432" cy="288032"/>
          </a:xfrm>
          <a:prstGeom prst="roundRect">
            <a:avLst>
              <a:gd name="adj" fmla="val 50000"/>
            </a:avLst>
          </a:prstGeom>
          <a:solidFill>
            <a:srgbClr val="CCECFF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800" dirty="0">
                <a:latin typeface="Arial" charset="0"/>
              </a:rPr>
              <a:t>Adequacy of the legal and governance framework</a:t>
            </a:r>
            <a:endParaRPr kumimoji="0" lang="es-E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ángulo redondeado 8"/>
          <p:cNvSpPr/>
          <p:nvPr/>
        </p:nvSpPr>
        <p:spPr bwMode="auto">
          <a:xfrm>
            <a:off x="3779912" y="4293096"/>
            <a:ext cx="1296144" cy="432048"/>
          </a:xfrm>
          <a:prstGeom prst="roundRect">
            <a:avLst>
              <a:gd name="adj" fmla="val 50000"/>
            </a:avLst>
          </a:prstGeom>
          <a:solidFill>
            <a:srgbClr val="CCECFF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fr-FR" sz="700" dirty="0">
                <a:latin typeface="Arial" charset="0"/>
              </a:rPr>
              <a:t>Climate Change </a:t>
            </a:r>
            <a:r>
              <a:rPr lang="fr-FR" sz="700" dirty="0" smtClean="0">
                <a:latin typeface="Arial" charset="0"/>
              </a:rPr>
              <a:t>Adaptation</a:t>
            </a:r>
            <a:br>
              <a:rPr lang="fr-FR" sz="700" dirty="0" smtClean="0">
                <a:latin typeface="Arial" charset="0"/>
              </a:rPr>
            </a:br>
            <a:r>
              <a:rPr lang="fr-FR" sz="700" dirty="0" smtClean="0">
                <a:latin typeface="Arial" charset="0"/>
              </a:rPr>
              <a:t>2021-2030 </a:t>
            </a:r>
            <a:r>
              <a:rPr lang="fr-FR" sz="700" dirty="0">
                <a:latin typeface="Arial" charset="0"/>
              </a:rPr>
              <a:t>National Plan</a:t>
            </a:r>
            <a:endParaRPr kumimoji="0" lang="es-ES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tángulo redondeado 9"/>
          <p:cNvSpPr/>
          <p:nvPr/>
        </p:nvSpPr>
        <p:spPr bwMode="auto">
          <a:xfrm>
            <a:off x="2411760" y="4725144"/>
            <a:ext cx="1296144" cy="432048"/>
          </a:xfrm>
          <a:prstGeom prst="roundRect">
            <a:avLst>
              <a:gd name="adj" fmla="val 50000"/>
            </a:avLst>
          </a:prstGeom>
          <a:solidFill>
            <a:srgbClr val="CCECFF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700" dirty="0">
                <a:latin typeface="Arial" charset="0"/>
              </a:rPr>
              <a:t>Financing and </a:t>
            </a:r>
            <a:r>
              <a:rPr lang="en-US" sz="700" dirty="0" smtClean="0">
                <a:latin typeface="Arial" charset="0"/>
              </a:rPr>
              <a:t/>
            </a:r>
            <a:br>
              <a:rPr lang="en-US" sz="700" dirty="0" smtClean="0">
                <a:latin typeface="Arial" charset="0"/>
              </a:rPr>
            </a:br>
            <a:r>
              <a:rPr lang="en-US" sz="700" dirty="0" smtClean="0">
                <a:latin typeface="Arial" charset="0"/>
              </a:rPr>
              <a:t>cost </a:t>
            </a:r>
            <a:r>
              <a:rPr lang="en-US" sz="700" dirty="0">
                <a:latin typeface="Arial" charset="0"/>
              </a:rPr>
              <a:t>recovery</a:t>
            </a:r>
          </a:p>
          <a:p>
            <a:pPr algn="ctr" eaLnBrk="1" hangingPunct="1"/>
            <a:r>
              <a:rPr lang="en-US" sz="700" dirty="0" smtClean="0">
                <a:latin typeface="Arial" charset="0"/>
              </a:rPr>
              <a:t>Strategy</a:t>
            </a:r>
            <a:endParaRPr kumimoji="0" lang="es-ES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ángulo redondeado 10"/>
          <p:cNvSpPr/>
          <p:nvPr/>
        </p:nvSpPr>
        <p:spPr bwMode="auto">
          <a:xfrm>
            <a:off x="3779912" y="5013176"/>
            <a:ext cx="1296144" cy="432048"/>
          </a:xfrm>
          <a:prstGeom prst="roundRect">
            <a:avLst>
              <a:gd name="adj" fmla="val 50000"/>
            </a:avLst>
          </a:prstGeom>
          <a:solidFill>
            <a:srgbClr val="CCECFF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800" dirty="0">
                <a:latin typeface="Arial" charset="0"/>
              </a:rPr>
              <a:t>Alignment with </a:t>
            </a:r>
            <a:r>
              <a:rPr lang="en-US" sz="800" dirty="0" smtClean="0">
                <a:latin typeface="Arial" charset="0"/>
              </a:rPr>
              <a:t/>
            </a:r>
            <a:br>
              <a:rPr lang="en-US" sz="800" dirty="0" smtClean="0">
                <a:latin typeface="Arial" charset="0"/>
              </a:rPr>
            </a:br>
            <a:r>
              <a:rPr lang="en-US" sz="800" dirty="0" smtClean="0">
                <a:latin typeface="Arial" charset="0"/>
              </a:rPr>
              <a:t>European </a:t>
            </a:r>
            <a:r>
              <a:rPr lang="en-US" sz="800" dirty="0">
                <a:latin typeface="Arial" charset="0"/>
              </a:rPr>
              <a:t>Green Deal</a:t>
            </a:r>
            <a:endParaRPr kumimoji="0" lang="es-E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ectángulo redondeado 11"/>
          <p:cNvSpPr/>
          <p:nvPr/>
        </p:nvSpPr>
        <p:spPr bwMode="auto">
          <a:xfrm>
            <a:off x="5148064" y="4762105"/>
            <a:ext cx="1296144" cy="432048"/>
          </a:xfrm>
          <a:prstGeom prst="roundRect">
            <a:avLst>
              <a:gd name="adj" fmla="val 50000"/>
            </a:avLst>
          </a:prstGeom>
          <a:solidFill>
            <a:srgbClr val="CCECFF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s-ES" sz="800" dirty="0" err="1">
                <a:latin typeface="Arial" charset="0"/>
              </a:rPr>
              <a:t>Technology</a:t>
            </a:r>
            <a:r>
              <a:rPr lang="es-ES" sz="800" dirty="0">
                <a:latin typeface="Arial" charset="0"/>
              </a:rPr>
              <a:t>: </a:t>
            </a:r>
            <a:r>
              <a:rPr lang="es-ES" sz="800" dirty="0" err="1">
                <a:latin typeface="Arial" charset="0"/>
              </a:rPr>
              <a:t>digitization</a:t>
            </a:r>
            <a:endParaRPr lang="es-ES" sz="800" dirty="0">
              <a:latin typeface="Arial" charset="0"/>
            </a:endParaRPr>
          </a:p>
          <a:p>
            <a:pPr algn="ctr" eaLnBrk="1" hangingPunct="1"/>
            <a:r>
              <a:rPr lang="es-ES" sz="800" dirty="0">
                <a:latin typeface="Arial" charset="0"/>
              </a:rPr>
              <a:t> </a:t>
            </a:r>
            <a:r>
              <a:rPr lang="es-ES" sz="800" dirty="0" err="1" smtClean="0">
                <a:latin typeface="Arial" charset="0"/>
              </a:rPr>
              <a:t>innovation</a:t>
            </a:r>
            <a:endParaRPr lang="es-ES" sz="800" dirty="0">
              <a:latin typeface="Arial" charset="0"/>
            </a:endParaRPr>
          </a:p>
        </p:txBody>
      </p:sp>
      <p:sp>
        <p:nvSpPr>
          <p:cNvPr id="13" name="Rectángulo redondeado 12"/>
          <p:cNvSpPr/>
          <p:nvPr/>
        </p:nvSpPr>
        <p:spPr bwMode="auto">
          <a:xfrm>
            <a:off x="2459151" y="5637390"/>
            <a:ext cx="1752809" cy="358126"/>
          </a:xfrm>
          <a:prstGeom prst="roundRect">
            <a:avLst>
              <a:gd name="adj" fmla="val 50000"/>
            </a:avLst>
          </a:prstGeom>
          <a:solidFill>
            <a:srgbClr val="CCECFF">
              <a:alpha val="50000"/>
            </a:srgbClr>
          </a:solidFill>
          <a:ln w="9525" cap="flat" cmpd="sng" algn="ctr">
            <a:solidFill>
              <a:srgbClr val="0181C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s-ES" sz="800" dirty="0" err="1">
                <a:latin typeface="Arial" charset="0"/>
              </a:rPr>
              <a:t>Reinforcement</a:t>
            </a:r>
            <a:r>
              <a:rPr lang="es-ES" sz="800" dirty="0">
                <a:latin typeface="Arial" charset="0"/>
              </a:rPr>
              <a:t> of human </a:t>
            </a:r>
            <a:r>
              <a:rPr lang="es-ES" sz="800" dirty="0" smtClean="0">
                <a:latin typeface="Arial" charset="0"/>
              </a:rPr>
              <a:t>capital</a:t>
            </a:r>
            <a:endParaRPr lang="es-ES" sz="800" dirty="0">
              <a:latin typeface="Arial" charset="0"/>
            </a:endParaRPr>
          </a:p>
        </p:txBody>
      </p:sp>
      <p:sp>
        <p:nvSpPr>
          <p:cNvPr id="14" name="Rectángulo redondeado 13"/>
          <p:cNvSpPr/>
          <p:nvPr/>
        </p:nvSpPr>
        <p:spPr bwMode="auto">
          <a:xfrm>
            <a:off x="4619391" y="5619530"/>
            <a:ext cx="1752809" cy="358126"/>
          </a:xfrm>
          <a:prstGeom prst="roundRect">
            <a:avLst>
              <a:gd name="adj" fmla="val 50000"/>
            </a:avLst>
          </a:prstGeom>
          <a:solidFill>
            <a:srgbClr val="CCECFF">
              <a:alpha val="50000"/>
            </a:srgbClr>
          </a:solidFill>
          <a:ln w="9525" cap="flat" cmpd="sng" algn="ctr">
            <a:solidFill>
              <a:srgbClr val="0181C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s-ES" sz="800" dirty="0" err="1">
                <a:latin typeface="Arial" charset="0"/>
              </a:rPr>
              <a:t>Capacity</a:t>
            </a:r>
            <a:r>
              <a:rPr lang="es-ES" sz="800" dirty="0">
                <a:latin typeface="Arial" charset="0"/>
              </a:rPr>
              <a:t> </a:t>
            </a:r>
            <a:r>
              <a:rPr lang="es-ES" sz="800" dirty="0" err="1">
                <a:latin typeface="Arial" charset="0"/>
              </a:rPr>
              <a:t>Development</a:t>
            </a:r>
            <a:r>
              <a:rPr lang="es-ES" sz="800" dirty="0">
                <a:latin typeface="Arial" charset="0"/>
              </a:rPr>
              <a:t> </a:t>
            </a:r>
            <a:endParaRPr kumimoji="0" lang="es-E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ectángulo redondeado 14"/>
          <p:cNvSpPr/>
          <p:nvPr/>
        </p:nvSpPr>
        <p:spPr bwMode="auto">
          <a:xfrm rot="16200000">
            <a:off x="4716016" y="3869432"/>
            <a:ext cx="3888432" cy="288032"/>
          </a:xfrm>
          <a:prstGeom prst="roundRect">
            <a:avLst>
              <a:gd name="adj" fmla="val 50000"/>
            </a:avLst>
          </a:prstGeom>
          <a:solidFill>
            <a:srgbClr val="CCECFF">
              <a:alpha val="50000"/>
            </a:srgbClr>
          </a:solidFill>
          <a:ln w="9525" cap="flat" cmpd="sng" algn="ctr">
            <a:solidFill>
              <a:srgbClr val="0181C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800" dirty="0">
                <a:latin typeface="Arial" charset="0"/>
              </a:rPr>
              <a:t>Promote the international agenda on water</a:t>
            </a:r>
            <a:endParaRPr kumimoji="0" lang="es-E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ectángulo redondeado 15"/>
          <p:cNvSpPr/>
          <p:nvPr/>
        </p:nvSpPr>
        <p:spPr bwMode="auto">
          <a:xfrm rot="16200000">
            <a:off x="1547589" y="1772742"/>
            <a:ext cx="1368154" cy="360189"/>
          </a:xfrm>
          <a:prstGeom prst="roundRect">
            <a:avLst>
              <a:gd name="adj" fmla="val 50000"/>
            </a:avLst>
          </a:prstGeom>
          <a:solidFill>
            <a:srgbClr val="CCECFF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s-ES" sz="800" dirty="0" err="1">
                <a:latin typeface="Arial" charset="0"/>
              </a:rPr>
              <a:t>Planning</a:t>
            </a:r>
            <a:r>
              <a:rPr lang="es-ES" sz="800" dirty="0">
                <a:latin typeface="Arial" charset="0"/>
              </a:rPr>
              <a:t> </a:t>
            </a:r>
            <a:r>
              <a:rPr lang="es-ES" sz="800" dirty="0" err="1">
                <a:latin typeface="Arial" charset="0"/>
              </a:rPr>
              <a:t>assets</a:t>
            </a:r>
            <a:endParaRPr kumimoji="0" lang="es-E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Rectángulo redondeado 16"/>
          <p:cNvSpPr/>
          <p:nvPr/>
        </p:nvSpPr>
        <p:spPr bwMode="auto">
          <a:xfrm rot="16200000">
            <a:off x="1511509" y="3426723"/>
            <a:ext cx="1368154" cy="360189"/>
          </a:xfrm>
          <a:prstGeom prst="roundRect">
            <a:avLst>
              <a:gd name="adj" fmla="val 50000"/>
            </a:avLst>
          </a:prstGeom>
          <a:solidFill>
            <a:srgbClr val="CCECFF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s-ES" sz="800" dirty="0" err="1">
                <a:latin typeface="Arial" charset="0"/>
              </a:rPr>
              <a:t>Strategy</a:t>
            </a:r>
            <a:r>
              <a:rPr lang="es-ES" sz="800" dirty="0">
                <a:latin typeface="Arial" charset="0"/>
              </a:rPr>
              <a:t> </a:t>
            </a:r>
            <a:r>
              <a:rPr lang="es-ES" sz="800" dirty="0" err="1">
                <a:latin typeface="Arial" charset="0"/>
              </a:rPr>
              <a:t>assets</a:t>
            </a:r>
            <a:endParaRPr kumimoji="0" lang="es-E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Rectángulo redondeado 17"/>
          <p:cNvSpPr/>
          <p:nvPr/>
        </p:nvSpPr>
        <p:spPr bwMode="auto">
          <a:xfrm rot="16200000">
            <a:off x="1511510" y="5131344"/>
            <a:ext cx="1368154" cy="360189"/>
          </a:xfrm>
          <a:prstGeom prst="roundRect">
            <a:avLst>
              <a:gd name="adj" fmla="val 50000"/>
            </a:avLst>
          </a:prstGeom>
          <a:solidFill>
            <a:srgbClr val="CCECFF">
              <a:alpha val="50000"/>
            </a:srgbClr>
          </a:solidFill>
          <a:ln w="9525" cap="flat" cmpd="sng" algn="ctr">
            <a:solidFill>
              <a:srgbClr val="0181C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s-ES" sz="800" dirty="0" err="1">
                <a:latin typeface="Arial" charset="0"/>
              </a:rPr>
              <a:t>Support</a:t>
            </a:r>
            <a:r>
              <a:rPr lang="es-ES" sz="800" dirty="0">
                <a:latin typeface="Arial" charset="0"/>
              </a:rPr>
              <a:t> </a:t>
            </a:r>
            <a:r>
              <a:rPr lang="es-ES" sz="800" dirty="0" err="1">
                <a:latin typeface="Arial" charset="0"/>
              </a:rPr>
              <a:t>Assets</a:t>
            </a:r>
            <a:endParaRPr kumimoji="0" lang="es-E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Rectángulo redondeado 18"/>
          <p:cNvSpPr/>
          <p:nvPr/>
        </p:nvSpPr>
        <p:spPr bwMode="auto">
          <a:xfrm>
            <a:off x="2444642" y="2191047"/>
            <a:ext cx="615190" cy="576064"/>
          </a:xfrm>
          <a:prstGeom prst="roundRect">
            <a:avLst>
              <a:gd name="adj" fmla="val 31962"/>
            </a:avLst>
          </a:prstGeom>
          <a:solidFill>
            <a:srgbClr val="CCECFF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s-ES" sz="700" dirty="0" err="1" smtClean="0">
                <a:latin typeface="Arial" charset="0"/>
              </a:rPr>
              <a:t>Special</a:t>
            </a:r>
            <a:r>
              <a:rPr lang="es-ES" sz="700" dirty="0" smtClean="0">
                <a:latin typeface="Arial" charset="0"/>
              </a:rPr>
              <a:t> </a:t>
            </a:r>
            <a:br>
              <a:rPr lang="es-ES" sz="700" dirty="0" smtClean="0">
                <a:latin typeface="Arial" charset="0"/>
              </a:rPr>
            </a:br>
            <a:r>
              <a:rPr lang="es-ES" sz="700" dirty="0" err="1" smtClean="0">
                <a:latin typeface="Arial" charset="0"/>
              </a:rPr>
              <a:t>Drought</a:t>
            </a:r>
            <a:r>
              <a:rPr lang="es-ES" sz="700" dirty="0" smtClean="0">
                <a:latin typeface="Arial" charset="0"/>
              </a:rPr>
              <a:t> </a:t>
            </a:r>
            <a:br>
              <a:rPr lang="es-ES" sz="700" dirty="0" smtClean="0">
                <a:latin typeface="Arial" charset="0"/>
              </a:rPr>
            </a:br>
            <a:r>
              <a:rPr lang="es-ES" sz="700" dirty="0" err="1" smtClean="0">
                <a:latin typeface="Arial" charset="0"/>
              </a:rPr>
              <a:t>Plans</a:t>
            </a:r>
            <a:endParaRPr kumimoji="0" lang="es-ES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Rectángulo redondeado 19"/>
          <p:cNvSpPr/>
          <p:nvPr/>
        </p:nvSpPr>
        <p:spPr bwMode="auto">
          <a:xfrm>
            <a:off x="3131840" y="2191047"/>
            <a:ext cx="615190" cy="576064"/>
          </a:xfrm>
          <a:prstGeom prst="roundRect">
            <a:avLst>
              <a:gd name="adj" fmla="val 31962"/>
            </a:avLst>
          </a:prstGeom>
          <a:solidFill>
            <a:srgbClr val="CCECFF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s-ES" sz="700" dirty="0" err="1">
                <a:latin typeface="Arial" charset="0"/>
              </a:rPr>
              <a:t>Flood</a:t>
            </a:r>
            <a:r>
              <a:rPr lang="es-ES" sz="700" dirty="0">
                <a:latin typeface="Arial" charset="0"/>
              </a:rPr>
              <a:t> </a:t>
            </a:r>
            <a:r>
              <a:rPr lang="es-ES" sz="700" dirty="0" err="1">
                <a:latin typeface="Arial" charset="0"/>
              </a:rPr>
              <a:t>risk</a:t>
            </a:r>
            <a:r>
              <a:rPr lang="es-ES" sz="700" dirty="0">
                <a:latin typeface="Arial" charset="0"/>
              </a:rPr>
              <a:t> </a:t>
            </a:r>
            <a:r>
              <a:rPr lang="es-ES" sz="700" dirty="0" smtClean="0">
                <a:latin typeface="Arial" charset="0"/>
              </a:rPr>
              <a:t/>
            </a:r>
            <a:br>
              <a:rPr lang="es-ES" sz="700" dirty="0" smtClean="0">
                <a:latin typeface="Arial" charset="0"/>
              </a:rPr>
            </a:br>
            <a:r>
              <a:rPr lang="es-ES" sz="700" dirty="0" err="1" smtClean="0">
                <a:latin typeface="Arial" charset="0"/>
              </a:rPr>
              <a:t>management</a:t>
            </a:r>
            <a:r>
              <a:rPr lang="es-ES" sz="700" dirty="0" smtClean="0">
                <a:latin typeface="Arial" charset="0"/>
              </a:rPr>
              <a:t> </a:t>
            </a:r>
            <a:br>
              <a:rPr lang="es-ES" sz="700" dirty="0" smtClean="0">
                <a:latin typeface="Arial" charset="0"/>
              </a:rPr>
            </a:br>
            <a:r>
              <a:rPr lang="es-ES" sz="700" dirty="0" err="1" smtClean="0">
                <a:latin typeface="Arial" charset="0"/>
              </a:rPr>
              <a:t>plans</a:t>
            </a:r>
            <a:endParaRPr kumimoji="0" lang="es-ES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Rectángulo redondeado 20"/>
          <p:cNvSpPr/>
          <p:nvPr/>
        </p:nvSpPr>
        <p:spPr bwMode="auto">
          <a:xfrm>
            <a:off x="3810938" y="2176144"/>
            <a:ext cx="615190" cy="576064"/>
          </a:xfrm>
          <a:prstGeom prst="roundRect">
            <a:avLst>
              <a:gd name="adj" fmla="val 31962"/>
            </a:avLst>
          </a:prstGeom>
          <a:solidFill>
            <a:srgbClr val="CCECFF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s-ES" sz="700" dirty="0" err="1" smtClean="0">
                <a:latin typeface="Arial" charset="0"/>
              </a:rPr>
              <a:t>River</a:t>
            </a:r>
            <a:r>
              <a:rPr lang="es-ES" sz="700" dirty="0" smtClean="0">
                <a:latin typeface="Arial" charset="0"/>
              </a:rPr>
              <a:t/>
            </a:r>
            <a:br>
              <a:rPr lang="es-ES" sz="700" dirty="0" smtClean="0">
                <a:latin typeface="Arial" charset="0"/>
              </a:rPr>
            </a:br>
            <a:r>
              <a:rPr lang="es-ES" sz="700" dirty="0" err="1" smtClean="0">
                <a:latin typeface="Arial" charset="0"/>
              </a:rPr>
              <a:t>Restoration</a:t>
            </a:r>
            <a:r>
              <a:rPr lang="es-ES" sz="700" dirty="0" smtClean="0">
                <a:latin typeface="Arial" charset="0"/>
              </a:rPr>
              <a:t/>
            </a:r>
            <a:br>
              <a:rPr lang="es-ES" sz="700" dirty="0" smtClean="0">
                <a:latin typeface="Arial" charset="0"/>
              </a:rPr>
            </a:br>
            <a:r>
              <a:rPr lang="es-ES" sz="700" dirty="0" err="1" smtClean="0">
                <a:latin typeface="Arial" charset="0"/>
              </a:rPr>
              <a:t>Strategy</a:t>
            </a:r>
            <a:endParaRPr kumimoji="0" lang="es-ES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Rectángulo redondeado 21"/>
          <p:cNvSpPr/>
          <p:nvPr/>
        </p:nvSpPr>
        <p:spPr bwMode="auto">
          <a:xfrm>
            <a:off x="4498136" y="2180694"/>
            <a:ext cx="615190" cy="576064"/>
          </a:xfrm>
          <a:prstGeom prst="roundRect">
            <a:avLst>
              <a:gd name="adj" fmla="val 31962"/>
            </a:avLst>
          </a:prstGeom>
          <a:solidFill>
            <a:srgbClr val="CCECFF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s-ES" sz="700" dirty="0" err="1" smtClean="0">
                <a:latin typeface="Arial" charset="0"/>
              </a:rPr>
              <a:t>Wetland</a:t>
            </a:r>
            <a:r>
              <a:rPr lang="es-ES" sz="700" dirty="0" smtClean="0">
                <a:latin typeface="Arial" charset="0"/>
              </a:rPr>
              <a:t/>
            </a:r>
            <a:br>
              <a:rPr lang="es-ES" sz="700" dirty="0" smtClean="0">
                <a:latin typeface="Arial" charset="0"/>
              </a:rPr>
            </a:br>
            <a:r>
              <a:rPr lang="es-ES" sz="700" dirty="0" err="1" smtClean="0">
                <a:latin typeface="Arial" charset="0"/>
              </a:rPr>
              <a:t>Recovery</a:t>
            </a:r>
            <a:r>
              <a:rPr lang="es-ES" sz="700" dirty="0">
                <a:latin typeface="Arial" charset="0"/>
              </a:rPr>
              <a:t/>
            </a:r>
            <a:br>
              <a:rPr lang="es-ES" sz="700" dirty="0">
                <a:latin typeface="Arial" charset="0"/>
              </a:rPr>
            </a:br>
            <a:r>
              <a:rPr lang="es-ES" sz="700" dirty="0" smtClean="0">
                <a:latin typeface="Arial" charset="0"/>
              </a:rPr>
              <a:t>Plan</a:t>
            </a:r>
            <a:endParaRPr kumimoji="0" lang="es-ES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Rectángulo redondeado 22"/>
          <p:cNvSpPr/>
          <p:nvPr/>
        </p:nvSpPr>
        <p:spPr bwMode="auto">
          <a:xfrm>
            <a:off x="5163250" y="2191384"/>
            <a:ext cx="615190" cy="576064"/>
          </a:xfrm>
          <a:prstGeom prst="roundRect">
            <a:avLst>
              <a:gd name="adj" fmla="val 31962"/>
            </a:avLst>
          </a:prstGeom>
          <a:solidFill>
            <a:srgbClr val="CCECFF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s-ES" sz="700" dirty="0" err="1" smtClean="0">
                <a:latin typeface="Arial" charset="0"/>
              </a:rPr>
              <a:t>Groundwater</a:t>
            </a:r>
            <a:r>
              <a:rPr lang="es-ES" sz="700" dirty="0" smtClean="0">
                <a:latin typeface="Arial" charset="0"/>
              </a:rPr>
              <a:t/>
            </a:r>
            <a:br>
              <a:rPr lang="es-ES" sz="700" dirty="0" smtClean="0">
                <a:latin typeface="Arial" charset="0"/>
              </a:rPr>
            </a:br>
            <a:r>
              <a:rPr lang="es-ES" sz="700" dirty="0" err="1" smtClean="0">
                <a:latin typeface="Arial" charset="0"/>
              </a:rPr>
              <a:t>Action</a:t>
            </a:r>
            <a:r>
              <a:rPr lang="es-ES" sz="700" dirty="0" smtClean="0">
                <a:latin typeface="Arial" charset="0"/>
              </a:rPr>
              <a:t> </a:t>
            </a:r>
            <a:br>
              <a:rPr lang="es-ES" sz="700" dirty="0" smtClean="0">
                <a:latin typeface="Arial" charset="0"/>
              </a:rPr>
            </a:br>
            <a:r>
              <a:rPr lang="es-ES" sz="700" dirty="0" smtClean="0">
                <a:latin typeface="Arial" charset="0"/>
              </a:rPr>
              <a:t>Plan</a:t>
            </a:r>
            <a:endParaRPr kumimoji="0" lang="es-ES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Rectángulo redondeado 23"/>
          <p:cNvSpPr/>
          <p:nvPr/>
        </p:nvSpPr>
        <p:spPr bwMode="auto">
          <a:xfrm>
            <a:off x="5812419" y="2190707"/>
            <a:ext cx="615190" cy="576064"/>
          </a:xfrm>
          <a:prstGeom prst="roundRect">
            <a:avLst>
              <a:gd name="adj" fmla="val 31962"/>
            </a:avLst>
          </a:prstGeom>
          <a:solidFill>
            <a:srgbClr val="CCECFF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700" dirty="0" smtClean="0">
                <a:latin typeface="Arial" charset="0"/>
              </a:rPr>
              <a:t>Wastewater</a:t>
            </a:r>
            <a:br>
              <a:rPr lang="en-US" sz="700" dirty="0" smtClean="0">
                <a:latin typeface="Arial" charset="0"/>
              </a:rPr>
            </a:br>
            <a:r>
              <a:rPr lang="en-US" sz="700" dirty="0" smtClean="0">
                <a:latin typeface="Arial" charset="0"/>
              </a:rPr>
              <a:t>treatment </a:t>
            </a:r>
            <a:br>
              <a:rPr lang="en-US" sz="700" dirty="0" smtClean="0">
                <a:latin typeface="Arial" charset="0"/>
              </a:rPr>
            </a:br>
            <a:r>
              <a:rPr lang="en-US" sz="700" dirty="0" smtClean="0">
                <a:latin typeface="Arial" charset="0"/>
              </a:rPr>
              <a:t>and Reuse </a:t>
            </a:r>
            <a:br>
              <a:rPr lang="en-US" sz="700" dirty="0" smtClean="0">
                <a:latin typeface="Arial" charset="0"/>
              </a:rPr>
            </a:br>
            <a:r>
              <a:rPr lang="en-US" sz="700" dirty="0" smtClean="0">
                <a:latin typeface="Arial" charset="0"/>
              </a:rPr>
              <a:t>Plan</a:t>
            </a:r>
            <a:endParaRPr kumimoji="0" lang="es-ES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>
            <a:alpha val="50000"/>
          </a:schemeClr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>
            <a:alpha val="50000"/>
          </a:schemeClr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11451</TotalTime>
  <Words>1082</Words>
  <Application>Microsoft Office PowerPoint</Application>
  <PresentationFormat>Presentación en pantalla (4:3)</PresentationFormat>
  <Paragraphs>169</Paragraphs>
  <Slides>15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2" baseType="lpstr">
      <vt:lpstr>Arial</vt:lpstr>
      <vt:lpstr>Book Antiqua</vt:lpstr>
      <vt:lpstr>Calibri</vt:lpstr>
      <vt:lpstr>Courier New</vt:lpstr>
      <vt:lpstr>Gill Sans</vt:lpstr>
      <vt:lpstr>Times New Roman</vt:lpstr>
      <vt:lpstr>Diseño predeterminado</vt:lpstr>
      <vt:lpstr>Presentación de PowerPoint</vt:lpstr>
      <vt:lpstr>Need and objectives</vt:lpstr>
      <vt:lpstr>Adaptation to climate change</vt:lpstr>
      <vt:lpstr>Water Policies and Strategies’ Framework</vt:lpstr>
      <vt:lpstr>Spain’s challenges in water management  to address climate change </vt:lpstr>
      <vt:lpstr>Challenges in water management  to face climate change</vt:lpstr>
      <vt:lpstr>Lines of action to address the challenges</vt:lpstr>
      <vt:lpstr>Lines of action to address the challenges</vt:lpstr>
      <vt:lpstr>Instruments of the Strategy</vt:lpstr>
      <vt:lpstr>Main Instruments of the Strategy (I)</vt:lpstr>
      <vt:lpstr>Main Instruments of the Strategy (II)</vt:lpstr>
      <vt:lpstr>Main Instruments of the Strategy (III)</vt:lpstr>
      <vt:lpstr>Main Instruments of the Strategy (III)</vt:lpstr>
      <vt:lpstr>Digital versions available</vt:lpstr>
      <vt:lpstr>Presentación de PowerPoint</vt:lpstr>
    </vt:vector>
  </TitlesOfParts>
  <Company>TRAGSA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Strategic Orientations on Water and Climate Change</dc:title>
  <dc:subject>Presentación en idioma inglés de las Orientaciones Estratégicas de Agua y Cambio Climático de la DGA</dc:subject>
  <dc:creator>José Francisco Sáez</dc:creator>
  <cp:keywords>2.2.2.1</cp:keywords>
  <cp:lastModifiedBy>Saez Rubio, Jose Francisco</cp:lastModifiedBy>
  <cp:revision>989</cp:revision>
  <cp:lastPrinted>2021-10-18T18:31:08Z</cp:lastPrinted>
  <dcterms:created xsi:type="dcterms:W3CDTF">2007-12-05T07:34:52Z</dcterms:created>
  <dcterms:modified xsi:type="dcterms:W3CDTF">2023-10-04T13:34:10Z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FchEncargo">
    <vt:lpwstr>12/04/23</vt:lpwstr>
  </property>
  <property fmtid="{D5CDD505-2E9C-101B-9397-08002B2CF9AE}" pid="3" name="FchEntrega">
    <vt:lpwstr>21/04/23</vt:lpwstr>
  </property>
</Properties>
</file>